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2" r:id="rId3"/>
    <p:sldId id="291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10" r:id="rId20"/>
    <p:sldId id="311" r:id="rId21"/>
    <p:sldId id="312" r:id="rId22"/>
    <p:sldId id="313" r:id="rId23"/>
    <p:sldId id="314" r:id="rId24"/>
    <p:sldId id="315" r:id="rId25"/>
    <p:sldId id="316" r:id="rId26"/>
    <p:sldId id="317" r:id="rId27"/>
    <p:sldId id="281" r:id="rId2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CC"/>
    <a:srgbClr val="006600"/>
    <a:srgbClr val="FF0000"/>
    <a:srgbClr val="008000"/>
    <a:srgbClr val="CCFFCC"/>
    <a:srgbClr val="33CC33"/>
    <a:srgbClr val="003399"/>
    <a:srgbClr val="3366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4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3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8.wmf"/><Relationship Id="rId7" Type="http://schemas.openxmlformats.org/officeDocument/2006/relationships/image" Target="../media/image62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robability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4D6BC49-F424-44C1-A815-BB7EC00FC1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EBE77DB-519B-4578-A4AD-9479656143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204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8404B-8C51-4F63-867C-331837CE3F1F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BFC68-0401-4BCF-B2F2-7F842F636B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E4FE9-B675-4A4D-8DB2-7776BF557911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B7433-9B9C-4E19-BB17-354E9F6B6D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3F4B0-30B4-4E0A-B155-424A493B25CC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628C4-1116-419A-8557-46F6B2ADB3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3886200" cy="213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BA02C-682F-455C-ACED-CE2DF31378A6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ABDEE-046B-4747-B993-259DB7A11D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www.mathsrevision.com</a:t>
            </a:r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905CA-F396-4E4B-B7D7-BE56B781EA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4C56C-FB94-4BD5-A770-7ABE96E2CFBA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CC4E2-8ABC-4F03-B1C5-70D03EAEC7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5CC1C-84F3-493B-A856-F9D2867D3CD1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02A60-CC3B-4ECF-A2DB-4364F946F2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23E53-ED31-4C57-8A52-54C43F907057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446F1-3A83-4921-9009-37D2D22ADA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A4E24-1869-41E4-8022-3FADB55A988B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35FA-975A-4684-B642-14F82D493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434B-B198-4E8D-BCBA-6648F0E2BA86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D8E7D-ABBE-467F-B924-4A24B223A5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EBD43-C5B8-465B-88CF-7EC59F063A87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4E0A4-49CB-4F36-AF25-00C4C84E66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B7338-98E9-4975-923F-5D287D9FBCD1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3AA2A-2E73-4D62-9718-A0C71C3876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7A552-8427-4ACC-8B5F-1203475C87DD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9637F-9A8E-4F70-B8C9-5100D8F299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1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945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946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741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741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fld id="{7C120509-4440-4DF4-AD39-865FE0044600}" type="datetime1">
              <a:rPr lang="en-GB"/>
              <a:pPr>
                <a:defRPr/>
              </a:pPr>
              <a:t>01/11/2010</a:t>
            </a:fld>
            <a:endParaRPr lang="en-GB"/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FF3E93BE-F4F5-4CB9-8BD3-3F2681CBFF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1" r:id="rId2"/>
    <p:sldLayoutId id="2147483910" r:id="rId3"/>
    <p:sldLayoutId id="2147483909" r:id="rId4"/>
    <p:sldLayoutId id="2147483908" r:id="rId5"/>
    <p:sldLayoutId id="2147483907" r:id="rId6"/>
    <p:sldLayoutId id="2147483906" r:id="rId7"/>
    <p:sldLayoutId id="2147483905" r:id="rId8"/>
    <p:sldLayoutId id="2147483904" r:id="rId9"/>
    <p:sldLayoutId id="2147483903" r:id="rId10"/>
    <p:sldLayoutId id="2147483902" r:id="rId11"/>
    <p:sldLayoutId id="2147483901" r:id="rId12"/>
    <p:sldLayoutId id="2147483913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oleObject" Target="../embeddings/oleObject46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5" Type="http://schemas.openxmlformats.org/officeDocument/2006/relationships/oleObject" Target="../embeddings/oleObject4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Relationship Id="rId14" Type="http://schemas.openxmlformats.org/officeDocument/2006/relationships/oleObject" Target="../embeddings/oleObject4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4.bin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6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4.bin"/><Relationship Id="rId11" Type="http://schemas.openxmlformats.org/officeDocument/2006/relationships/oleObject" Target="../embeddings/oleObject69.bin"/><Relationship Id="rId5" Type="http://schemas.openxmlformats.org/officeDocument/2006/relationships/oleObject" Target="../embeddings/oleObject63.bin"/><Relationship Id="rId10" Type="http://schemas.openxmlformats.org/officeDocument/2006/relationships/oleObject" Target="../embeddings/oleObject68.bin"/><Relationship Id="rId4" Type="http://schemas.openxmlformats.org/officeDocument/2006/relationships/oleObject" Target="../embeddings/oleObject62.bin"/><Relationship Id="rId9" Type="http://schemas.openxmlformats.org/officeDocument/2006/relationships/oleObject" Target="../embeddings/oleObject67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28688" y="1785938"/>
            <a:ext cx="7715250" cy="1258887"/>
          </a:xfrm>
        </p:spPr>
        <p:txBody>
          <a:bodyPr/>
          <a:lstStyle/>
          <a:p>
            <a:pPr eaLnBrk="1" hangingPunct="1"/>
            <a:r>
              <a:rPr lang="en-GB" sz="6000" b="1" smtClean="0"/>
              <a:t>Week 9 - Surds</a:t>
            </a:r>
            <a:endParaRPr lang="en-US" sz="5400" b="1" smtClean="0">
              <a:solidFill>
                <a:schemeClr val="bg1"/>
              </a:solidFill>
            </a:endParaRPr>
          </a:p>
        </p:txBody>
      </p:sp>
      <p:sp>
        <p:nvSpPr>
          <p:cNvPr id="20483" name="Rectangle 16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AE10D5D-6E55-4484-AF58-511BFCF18820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20484" name="Rectangle 1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ADC1EB-B18E-417A-AC02-938204E1F26D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1000125" y="4071938"/>
            <a:ext cx="42370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fld id="{E214BFB4-BEE7-44B8-BBDD-5CD4947AB7D1}" type="datetime4">
              <a:rPr lang="en-GB" sz="3600">
                <a:solidFill>
                  <a:srgbClr val="003399"/>
                </a:solidFill>
              </a:rPr>
              <a:pPr/>
              <a:t>01 November 2010</a:t>
            </a:fld>
            <a:endParaRPr lang="en-GB" sz="360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400" dirty="0" smtClean="0">
                <a:solidFill>
                  <a:schemeClr val="bg1"/>
                </a:solidFill>
              </a:rPr>
              <a:t>Starter</a:t>
            </a:r>
            <a:r>
              <a:rPr lang="en-GB" sz="4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4400" dirty="0" smtClean="0">
                <a:solidFill>
                  <a:schemeClr val="bg1"/>
                </a:solidFill>
              </a:rPr>
              <a:t>Questions</a:t>
            </a:r>
          </a:p>
        </p:txBody>
      </p:sp>
      <p:sp>
        <p:nvSpPr>
          <p:cNvPr id="25603" name="Content Placeholder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Simplify : </a:t>
            </a:r>
          </a:p>
          <a:p>
            <a:endParaRPr lang="en-GB" smtClean="0"/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2571750" y="2852738"/>
            <a:ext cx="1655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2√5</a:t>
            </a: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819900" y="2852738"/>
            <a:ext cx="1619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3√2</a:t>
            </a: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2786063" y="4572000"/>
            <a:ext cx="1500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6000">
                <a:latin typeface="Comic Sans MS" pitchFamily="66" charset="0"/>
              </a:rPr>
              <a:t>= </a:t>
            </a:r>
            <a:r>
              <a:rPr lang="en-US" sz="6000">
                <a:latin typeface="Comic Sans MS" pitchFamily="66" charset="0"/>
              </a:rPr>
              <a:t>¼</a:t>
            </a:r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6786563" y="4579938"/>
            <a:ext cx="1500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6000">
                <a:latin typeface="Comic Sans MS" pitchFamily="66" charset="0"/>
              </a:rPr>
              <a:t>= </a:t>
            </a:r>
            <a:r>
              <a:rPr lang="en-US" sz="6000">
                <a:latin typeface="Comic Sans MS" pitchFamily="66" charset="0"/>
              </a:rPr>
              <a:t>¼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928688" y="2857500"/>
            <a:ext cx="1655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√20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630863" y="2857500"/>
            <a:ext cx="1655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√18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928688" y="4572000"/>
            <a:ext cx="20716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en-GB" sz="4000" u="sng">
                <a:latin typeface="Comic Sans MS" pitchFamily="66" charset="0"/>
              </a:rPr>
              <a:t>1</a:t>
            </a:r>
            <a:r>
              <a:rPr lang="en-GB" sz="4000">
                <a:latin typeface="Comic Sans MS" pitchFamily="66" charset="0"/>
              </a:rPr>
              <a:t>   x  </a:t>
            </a:r>
            <a:r>
              <a:rPr lang="en-GB" sz="4000" u="sng">
                <a:latin typeface="Comic Sans MS" pitchFamily="66" charset="0"/>
              </a:rPr>
              <a:t>1</a:t>
            </a:r>
          </a:p>
          <a:p>
            <a:pPr marL="742950" indent="-742950"/>
            <a:r>
              <a:rPr lang="en-GB" sz="4000">
                <a:latin typeface="Comic Sans MS" pitchFamily="66" charset="0"/>
              </a:rPr>
              <a:t>2      2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000625" y="4572000"/>
            <a:ext cx="20716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en-GB" sz="4000" u="sng">
                <a:latin typeface="Comic Sans MS" pitchFamily="66" charset="0"/>
              </a:rPr>
              <a:t>1</a:t>
            </a:r>
            <a:r>
              <a:rPr lang="en-GB" sz="4000">
                <a:latin typeface="Comic Sans MS" pitchFamily="66" charset="0"/>
              </a:rPr>
              <a:t>   x  </a:t>
            </a:r>
            <a:r>
              <a:rPr lang="en-GB" sz="4000" u="sng">
                <a:latin typeface="Comic Sans MS" pitchFamily="66" charset="0"/>
              </a:rPr>
              <a:t>1</a:t>
            </a:r>
          </a:p>
          <a:p>
            <a:pPr marL="742950" indent="-742950"/>
            <a:r>
              <a:rPr lang="en-GB" sz="4000">
                <a:latin typeface="Comic Sans MS" pitchFamily="66" charset="0"/>
              </a:rPr>
              <a:t>√4   √4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/>
      <p:bldP spid="103433" grpId="0"/>
      <p:bldP spid="103434" grpId="0"/>
      <p:bldP spid="103442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5400" smtClean="0">
                <a:solidFill>
                  <a:schemeClr val="bg1"/>
                </a:solidFill>
              </a:rPr>
              <a:t>Second Rule</a:t>
            </a:r>
          </a:p>
        </p:txBody>
      </p:sp>
      <p:graphicFrame>
        <p:nvGraphicFramePr>
          <p:cNvPr id="105475" name="Object 3"/>
          <p:cNvGraphicFramePr>
            <a:graphicFrameLocks noChangeAspect="1"/>
          </p:cNvGraphicFramePr>
          <p:nvPr>
            <p:ph idx="1"/>
          </p:nvPr>
        </p:nvGraphicFramePr>
        <p:xfrm>
          <a:off x="714375" y="3857625"/>
          <a:ext cx="3143250" cy="785813"/>
        </p:xfrm>
        <a:graphic>
          <a:graphicData uri="http://schemas.openxmlformats.org/presentationml/2006/ole">
            <p:oleObj spid="_x0000_s5122" name="Equation" r:id="rId4" imgW="1473120" imgH="368280" progId="Equation.DSMT4">
              <p:embed/>
            </p:oleObj>
          </a:graphicData>
        </a:graphic>
      </p:graphicFrame>
      <p:graphicFrame>
        <p:nvGraphicFramePr>
          <p:cNvPr id="5123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500313" y="1571625"/>
          <a:ext cx="3432175" cy="865188"/>
        </p:xfrm>
        <a:graphic>
          <a:graphicData uri="http://schemas.openxmlformats.org/presentationml/2006/ole">
            <p:oleObj spid="_x0000_s5123" name="Equation" r:id="rId5" imgW="1511280" imgH="380880" progId="Equation.DSMT4">
              <p:embed/>
            </p:oleObj>
          </a:graphicData>
        </a:graphic>
      </p:graphicFrame>
      <p:graphicFrame>
        <p:nvGraphicFramePr>
          <p:cNvPr id="105477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500563" y="3789363"/>
          <a:ext cx="4043362" cy="854075"/>
        </p:xfrm>
        <a:graphic>
          <a:graphicData uri="http://schemas.openxmlformats.org/presentationml/2006/ole">
            <p:oleObj spid="_x0000_s5124" name="Equation" r:id="rId6" imgW="1803240" imgH="380880" progId="Equation.DSMT4">
              <p:embed/>
            </p:oleObj>
          </a:graphicData>
        </a:graphic>
      </p:graphicFrame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1042988" y="3068638"/>
            <a:ext cx="1730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u="sng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Rationalising  Surds</a:t>
            </a:r>
          </a:p>
        </p:txBody>
      </p:sp>
      <p:sp>
        <p:nvSpPr>
          <p:cNvPr id="6150" name="Content Placeholder 11"/>
          <p:cNvSpPr>
            <a:spLocks noGrp="1"/>
          </p:cNvSpPr>
          <p:nvPr>
            <p:ph idx="1"/>
          </p:nvPr>
        </p:nvSpPr>
        <p:spPr>
          <a:xfrm>
            <a:off x="609600" y="1428750"/>
            <a:ext cx="7924800" cy="4591050"/>
          </a:xfrm>
        </p:spPr>
        <p:txBody>
          <a:bodyPr/>
          <a:lstStyle/>
          <a:p>
            <a:r>
              <a:rPr lang="en-GB" smtClean="0">
                <a:latin typeface="Comic Sans MS" pitchFamily="66" charset="0"/>
              </a:rPr>
              <a:t>Remember fractions – </a:t>
            </a:r>
          </a:p>
          <a:p>
            <a:endParaRPr lang="en-GB" smtClean="0">
              <a:latin typeface="Comic Sans MS" pitchFamily="66" charset="0"/>
            </a:endParaRPr>
          </a:p>
          <a:p>
            <a:endParaRPr lang="en-GB" smtClean="0">
              <a:latin typeface="Comic Sans MS" pitchFamily="66" charset="0"/>
            </a:endParaRPr>
          </a:p>
          <a:p>
            <a:endParaRPr lang="en-GB" smtClean="0">
              <a:latin typeface="Comic Sans MS" pitchFamily="66" charset="0"/>
            </a:endParaRPr>
          </a:p>
          <a:p>
            <a:r>
              <a:rPr lang="en-GB" smtClean="0">
                <a:latin typeface="Comic Sans MS" pitchFamily="66" charset="0"/>
              </a:rPr>
              <a:t>Fractions can contain surds in the numerator, denominator or both:</a:t>
            </a:r>
          </a:p>
          <a:p>
            <a:pPr>
              <a:buFont typeface="Wingdings" pitchFamily="2" charset="2"/>
              <a:buNone/>
            </a:pPr>
            <a:endParaRPr lang="en-GB" smtClean="0">
              <a:latin typeface="Comic Sans MS" pitchFamily="66" charset="0"/>
            </a:endParaRPr>
          </a:p>
          <a:p>
            <a:endParaRPr lang="en-GB" smtClean="0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285875" y="2214563"/>
            <a:ext cx="6215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en-GB" sz="4000" u="sng">
                <a:latin typeface="Comic Sans MS" pitchFamily="66" charset="0"/>
              </a:rPr>
              <a:t>1</a:t>
            </a:r>
            <a:r>
              <a:rPr lang="en-GB" sz="4000">
                <a:latin typeface="Comic Sans MS" pitchFamily="66" charset="0"/>
              </a:rPr>
              <a:t>   			Numerator</a:t>
            </a:r>
            <a:endParaRPr lang="en-GB" sz="4000" u="sng">
              <a:latin typeface="Comic Sans MS" pitchFamily="66" charset="0"/>
            </a:endParaRPr>
          </a:p>
          <a:p>
            <a:pPr marL="742950" indent="-742950"/>
            <a:r>
              <a:rPr lang="en-GB" sz="4000">
                <a:latin typeface="Comic Sans MS" pitchFamily="66" charset="0"/>
              </a:rPr>
              <a:t>2   		Denominator</a:t>
            </a:r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1357313" y="4986338"/>
          <a:ext cx="928687" cy="1238250"/>
        </p:xfrm>
        <a:graphic>
          <a:graphicData uri="http://schemas.openxmlformats.org/presentationml/2006/ole">
            <p:oleObj spid="_x0000_s6146" name="Equation" r:id="rId4" imgW="190440" imgH="253800" progId="Equation.3">
              <p:embed/>
            </p:oleObj>
          </a:graphicData>
        </a:graphic>
      </p:graphicFrame>
      <p:graphicFrame>
        <p:nvGraphicFramePr>
          <p:cNvPr id="6147" name="Object 7"/>
          <p:cNvGraphicFramePr>
            <a:graphicFrameLocks noChangeAspect="1"/>
          </p:cNvGraphicFramePr>
          <p:nvPr/>
        </p:nvGraphicFramePr>
        <p:xfrm>
          <a:off x="3376613" y="4986338"/>
          <a:ext cx="1176337" cy="1238250"/>
        </p:xfrm>
        <a:graphic>
          <a:graphicData uri="http://schemas.openxmlformats.org/presentationml/2006/ole">
            <p:oleObj spid="_x0000_s6147" name="Equation" r:id="rId5" imgW="241200" imgH="253800" progId="Equation.3">
              <p:embed/>
            </p:oleObj>
          </a:graphicData>
        </a:graphic>
      </p:graphicFrame>
      <p:graphicFrame>
        <p:nvGraphicFramePr>
          <p:cNvPr id="6148" name="Object 8"/>
          <p:cNvGraphicFramePr>
            <a:graphicFrameLocks noChangeAspect="1"/>
          </p:cNvGraphicFramePr>
          <p:nvPr/>
        </p:nvGraphicFramePr>
        <p:xfrm>
          <a:off x="5456238" y="4924425"/>
          <a:ext cx="1733550" cy="1362075"/>
        </p:xfrm>
        <a:graphic>
          <a:graphicData uri="http://schemas.openxmlformats.org/presentationml/2006/ole">
            <p:oleObj spid="_x0000_s6148" name="Equation" r:id="rId6" imgW="35532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Rationalising  Surds</a:t>
            </a:r>
          </a:p>
        </p:txBody>
      </p:sp>
      <p:graphicFrame>
        <p:nvGraphicFramePr>
          <p:cNvPr id="106507" name="Object 11"/>
          <p:cNvGraphicFramePr>
            <a:graphicFrameLocks noChangeAspect="1"/>
          </p:cNvGraphicFramePr>
          <p:nvPr>
            <p:ph sz="half" idx="1"/>
          </p:nvPr>
        </p:nvGraphicFramePr>
        <p:xfrm>
          <a:off x="5214938" y="3500438"/>
          <a:ext cx="2357437" cy="593725"/>
        </p:xfrm>
        <a:graphic>
          <a:graphicData uri="http://schemas.openxmlformats.org/presentationml/2006/ole">
            <p:oleObj spid="_x0000_s7170" name="Equation" r:id="rId4" imgW="1511280" imgH="380880" progId="Equation.DSMT4">
              <p:embed/>
            </p:oleObj>
          </a:graphicData>
        </a:graphic>
      </p:graphicFrame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571500" y="1571625"/>
            <a:ext cx="8034338" cy="4419600"/>
          </a:xfrm>
        </p:spPr>
        <p:txBody>
          <a:bodyPr/>
          <a:lstStyle/>
          <a:p>
            <a:pPr>
              <a:defRPr/>
            </a:pPr>
            <a:r>
              <a:rPr lang="en-GB" sz="3200" dirty="0" smtClean="0"/>
              <a:t>Removing the surd form numerator or denominator</a:t>
            </a:r>
          </a:p>
          <a:p>
            <a:pPr>
              <a:defRPr/>
            </a:pPr>
            <a:endParaRPr lang="en-GB" sz="3200" dirty="0" smtClean="0"/>
          </a:p>
          <a:p>
            <a:pPr>
              <a:defRPr/>
            </a:pPr>
            <a:r>
              <a:rPr lang="en-GB" sz="3200" dirty="0" smtClean="0"/>
              <a:t>Remember the rules</a:t>
            </a:r>
          </a:p>
          <a:p>
            <a:pPr>
              <a:defRPr/>
            </a:pPr>
            <a:endParaRPr lang="en-GB" sz="3200" dirty="0" smtClean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GB" sz="3200" dirty="0" smtClean="0">
                <a:latin typeface="Comic Sans MS" pitchFamily="66" charset="0"/>
              </a:rPr>
              <a:t>This will help us to rationalise a surd fraction</a:t>
            </a:r>
          </a:p>
          <a:p>
            <a:pPr>
              <a:defRPr/>
            </a:pPr>
            <a:endParaRPr lang="en-GB" sz="3200" dirty="0"/>
          </a:p>
        </p:txBody>
      </p:sp>
      <p:graphicFrame>
        <p:nvGraphicFramePr>
          <p:cNvPr id="7171" name="Object 14"/>
          <p:cNvGraphicFramePr>
            <a:graphicFrameLocks noChangeAspect="1"/>
          </p:cNvGraphicFramePr>
          <p:nvPr/>
        </p:nvGraphicFramePr>
        <p:xfrm>
          <a:off x="5214938" y="2786063"/>
          <a:ext cx="2422525" cy="642937"/>
        </p:xfrm>
        <a:graphic>
          <a:graphicData uri="http://schemas.openxmlformats.org/presentationml/2006/ole">
            <p:oleObj spid="_x0000_s7171" name="Equation" r:id="rId5" imgW="1854000" imgH="3808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solidFill>
                  <a:schemeClr val="bg1"/>
                </a:solidFill>
              </a:rPr>
              <a:t>Rationalising  Surds</a:t>
            </a:r>
            <a:endParaRPr lang="en-GB" smtClean="0">
              <a:solidFill>
                <a:schemeClr val="bg1"/>
              </a:solidFill>
            </a:endParaRPr>
          </a:p>
        </p:txBody>
      </p:sp>
      <p:sp>
        <p:nvSpPr>
          <p:cNvPr id="8198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Multiply top and bottom by the square root you are trying to remove:</a:t>
            </a:r>
          </a:p>
          <a:p>
            <a:endParaRPr lang="en-GB" smtClean="0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072188" y="4643438"/>
            <a:ext cx="2500312" cy="646112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>
                <a:latin typeface="Comic Sans MS" pitchFamily="66" charset="0"/>
                <a:sym typeface="Symbol" pitchFamily="18" charset="2"/>
              </a:rPr>
              <a:t>Remember</a:t>
            </a:r>
          </a:p>
          <a:p>
            <a:pPr algn="ctr"/>
            <a:r>
              <a:rPr lang="en-GB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>
                <a:latin typeface="Comic Sans MS" pitchFamily="66" charset="0"/>
                <a:sym typeface="Symbol" pitchFamily="18" charset="2"/>
              </a:rPr>
              <a:t>5 x</a:t>
            </a:r>
            <a:r>
              <a:rPr lang="en-GB" b="1">
                <a:latin typeface="Comic Sans MS" pitchFamily="66" charset="0"/>
                <a:sym typeface="Symbol" pitchFamily="18" charset="2"/>
              </a:rPr>
              <a:t> </a:t>
            </a:r>
            <a:r>
              <a:rPr lang="en-GB">
                <a:latin typeface="Comic Sans MS" pitchFamily="66" charset="0"/>
                <a:sym typeface="Symbol" pitchFamily="18" charset="2"/>
              </a:rPr>
              <a:t>5 = </a:t>
            </a:r>
            <a:r>
              <a:rPr lang="en-GB" b="1">
                <a:latin typeface="Comic Sans MS" pitchFamily="66" charset="0"/>
                <a:sym typeface="Symbol" pitchFamily="18" charset="2"/>
              </a:rPr>
              <a:t> </a:t>
            </a:r>
            <a:r>
              <a:rPr lang="en-GB">
                <a:latin typeface="Comic Sans MS" pitchFamily="66" charset="0"/>
                <a:sym typeface="Symbol" pitchFamily="18" charset="2"/>
              </a:rPr>
              <a:t>25 = 5 )</a:t>
            </a:r>
            <a:endParaRPr lang="en-GB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9224" name="Rectangle 24"/>
          <p:cNvSpPr>
            <a:spLocks noChangeArrowheads="1"/>
          </p:cNvSpPr>
          <p:nvPr/>
        </p:nvSpPr>
        <p:spPr bwMode="auto">
          <a:xfrm>
            <a:off x="900113" y="620713"/>
            <a:ext cx="71278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36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1214438" y="2786063"/>
          <a:ext cx="928687" cy="1238250"/>
        </p:xfrm>
        <a:graphic>
          <a:graphicData uri="http://schemas.openxmlformats.org/presentationml/2006/ole">
            <p:oleObj spid="_x0000_s8194" name="Equation" r:id="rId4" imgW="190440" imgH="253800" progId="Equation.3">
              <p:embed/>
            </p:oleObj>
          </a:graphicData>
        </a:graphic>
      </p:graphicFrame>
      <p:sp>
        <p:nvSpPr>
          <p:cNvPr id="8201" name="TextBox 12"/>
          <p:cNvSpPr txBox="1">
            <a:spLocks noChangeArrowheads="1"/>
          </p:cNvSpPr>
          <p:nvPr/>
        </p:nvSpPr>
        <p:spPr bwMode="auto">
          <a:xfrm>
            <a:off x="2357438" y="3000375"/>
            <a:ext cx="571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>
                <a:solidFill>
                  <a:srgbClr val="0000CC"/>
                </a:solidFill>
              </a:rPr>
              <a:t>Multiply top and bottom by √5</a:t>
            </a:r>
          </a:p>
        </p:txBody>
      </p:sp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1030288" y="4510088"/>
          <a:ext cx="2786062" cy="1362075"/>
        </p:xfrm>
        <a:graphic>
          <a:graphicData uri="http://schemas.openxmlformats.org/presentationml/2006/ole">
            <p:oleObj spid="_x0000_s8195" name="Equation" r:id="rId5" imgW="571320" imgH="279360" progId="Equation.3">
              <p:embed/>
            </p:oleObj>
          </a:graphicData>
        </a:graphic>
      </p:graphicFrame>
      <p:graphicFrame>
        <p:nvGraphicFramePr>
          <p:cNvPr id="8196" name="Object 7"/>
          <p:cNvGraphicFramePr>
            <a:graphicFrameLocks noChangeAspect="1"/>
          </p:cNvGraphicFramePr>
          <p:nvPr/>
        </p:nvGraphicFramePr>
        <p:xfrm>
          <a:off x="3929063" y="4357688"/>
          <a:ext cx="1357312" cy="1508125"/>
        </p:xfrm>
        <a:graphic>
          <a:graphicData uri="http://schemas.openxmlformats.org/presentationml/2006/ole">
            <p:oleObj spid="_x0000_s8196" name="Equation" r:id="rId6" imgW="2286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82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solidFill>
                  <a:schemeClr val="bg1"/>
                </a:solidFill>
              </a:rPr>
              <a:t>Rationalising  Surds</a:t>
            </a:r>
            <a:endParaRPr lang="en-GB" smtClean="0">
              <a:solidFill>
                <a:schemeClr val="bg1"/>
              </a:solidFill>
            </a:endParaRPr>
          </a:p>
        </p:txBody>
      </p:sp>
      <p:sp>
        <p:nvSpPr>
          <p:cNvPr id="9221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Remember multiply top and bottom by root you are trying to remove</a:t>
            </a:r>
          </a:p>
          <a:p>
            <a:endParaRPr lang="en-GB" smtClean="0"/>
          </a:p>
        </p:txBody>
      </p:sp>
      <p:sp>
        <p:nvSpPr>
          <p:cNvPr id="10248" name="Rectangle 11"/>
          <p:cNvSpPr>
            <a:spLocks noChangeArrowheads="1"/>
          </p:cNvSpPr>
          <p:nvPr/>
        </p:nvSpPr>
        <p:spPr bwMode="auto">
          <a:xfrm>
            <a:off x="900113" y="620713"/>
            <a:ext cx="71278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36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1071563" y="2714625"/>
          <a:ext cx="4229100" cy="1714500"/>
        </p:xfrm>
        <a:graphic>
          <a:graphicData uri="http://schemas.openxmlformats.org/presentationml/2006/ole">
            <p:oleObj spid="_x0000_s9218" name="Equation" r:id="rId4" imgW="939600" imgH="380880" progId="Equation.3">
              <p:embed/>
            </p:oleObj>
          </a:graphicData>
        </a:graphic>
      </p:graphicFrame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4929188" y="4429125"/>
          <a:ext cx="3124200" cy="1357313"/>
        </p:xfrm>
        <a:graphic>
          <a:graphicData uri="http://schemas.openxmlformats.org/presentationml/2006/ole">
            <p:oleObj spid="_x0000_s9219" name="Equation" r:id="rId5" imgW="5839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solidFill>
                  <a:schemeClr val="bg1"/>
                </a:solidFill>
              </a:rPr>
              <a:t>Rationalising  Surds</a:t>
            </a:r>
            <a:endParaRPr lang="en-GB" smtClean="0">
              <a:solidFill>
                <a:schemeClr val="bg1"/>
              </a:solidFill>
            </a:endParaRPr>
          </a:p>
        </p:txBody>
      </p:sp>
      <p:sp>
        <p:nvSpPr>
          <p:cNvPr id="10245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Rationalise the denominator</a:t>
            </a:r>
          </a:p>
          <a:p>
            <a:endParaRPr lang="en-GB" smtClean="0"/>
          </a:p>
        </p:txBody>
      </p:sp>
      <p:sp>
        <p:nvSpPr>
          <p:cNvPr id="11271" name="Rectangle 16"/>
          <p:cNvSpPr>
            <a:spLocks noChangeArrowheads="1"/>
          </p:cNvSpPr>
          <p:nvPr/>
        </p:nvSpPr>
        <p:spPr bwMode="auto">
          <a:xfrm>
            <a:off x="900113" y="620713"/>
            <a:ext cx="71278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36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/>
        </p:nvGraphicFramePr>
        <p:xfrm>
          <a:off x="928688" y="2500313"/>
          <a:ext cx="4217987" cy="1406525"/>
        </p:xfrm>
        <a:graphic>
          <a:graphicData uri="http://schemas.openxmlformats.org/presentationml/2006/ole">
            <p:oleObj spid="_x0000_s10242" name="Equation" r:id="rId4" imgW="838080" imgH="279360" progId="Equation.3">
              <p:embed/>
            </p:oleObj>
          </a:graphicData>
        </a:graphic>
      </p:graphicFrame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3757613" y="4349750"/>
          <a:ext cx="3132137" cy="1277938"/>
        </p:xfrm>
        <a:graphic>
          <a:graphicData uri="http://schemas.openxmlformats.org/presentationml/2006/ole">
            <p:oleObj spid="_x0000_s10243" name="Equation" r:id="rId5" imgW="6220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400" dirty="0" smtClean="0">
                <a:solidFill>
                  <a:schemeClr val="bg1"/>
                </a:solidFill>
              </a:rPr>
              <a:t>Rationalise the Denominator</a:t>
            </a:r>
            <a:endParaRPr lang="en-GB" sz="4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05" name="Rectangle 11"/>
          <p:cNvSpPr>
            <a:spLocks noChangeArrowheads="1"/>
          </p:cNvSpPr>
          <p:nvPr/>
        </p:nvSpPr>
        <p:spPr bwMode="auto">
          <a:xfrm>
            <a:off x="1500188" y="1662113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06" name="Rectangle 12"/>
          <p:cNvSpPr>
            <a:spLocks noChangeArrowheads="1"/>
          </p:cNvSpPr>
          <p:nvPr/>
        </p:nvSpPr>
        <p:spPr bwMode="auto">
          <a:xfrm>
            <a:off x="4164013" y="1662113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07" name="Rectangle 13"/>
          <p:cNvSpPr>
            <a:spLocks noChangeArrowheads="1"/>
          </p:cNvSpPr>
          <p:nvPr/>
        </p:nvSpPr>
        <p:spPr bwMode="auto">
          <a:xfrm>
            <a:off x="7256463" y="1662113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08" name="Rectangle 14"/>
          <p:cNvSpPr>
            <a:spLocks noChangeArrowheads="1"/>
          </p:cNvSpPr>
          <p:nvPr/>
        </p:nvSpPr>
        <p:spPr bwMode="auto">
          <a:xfrm>
            <a:off x="1643063" y="4616450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09" name="Rectangle 15"/>
          <p:cNvSpPr>
            <a:spLocks noChangeArrowheads="1"/>
          </p:cNvSpPr>
          <p:nvPr/>
        </p:nvSpPr>
        <p:spPr bwMode="auto">
          <a:xfrm>
            <a:off x="4562475" y="4572000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10" name="Rectangle 16"/>
          <p:cNvSpPr>
            <a:spLocks noChangeArrowheads="1"/>
          </p:cNvSpPr>
          <p:nvPr/>
        </p:nvSpPr>
        <p:spPr bwMode="auto">
          <a:xfrm>
            <a:off x="7286625" y="4572000"/>
            <a:ext cx="1295400" cy="8382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" name="Object 17"/>
          <p:cNvGraphicFramePr>
            <a:graphicFrameLocks noChangeAspect="1"/>
          </p:cNvGraphicFramePr>
          <p:nvPr/>
        </p:nvGraphicFramePr>
        <p:xfrm>
          <a:off x="1500188" y="1660525"/>
          <a:ext cx="1008062" cy="790575"/>
        </p:xfrm>
        <a:graphic>
          <a:graphicData uri="http://schemas.openxmlformats.org/presentationml/2006/ole">
            <p:oleObj spid="_x0000_s11266" name="Equation" r:id="rId4" imgW="1002960" imgH="787320" progId="Equation.DSMT4">
              <p:embed/>
            </p:oleObj>
          </a:graphicData>
        </a:graphic>
      </p:graphicFrame>
      <p:graphicFrame>
        <p:nvGraphicFramePr>
          <p:cNvPr id="3" name="Object 18"/>
          <p:cNvGraphicFramePr>
            <a:graphicFrameLocks noChangeAspect="1"/>
          </p:cNvGraphicFramePr>
          <p:nvPr/>
        </p:nvGraphicFramePr>
        <p:xfrm>
          <a:off x="4235450" y="1660525"/>
          <a:ext cx="1008063" cy="800100"/>
        </p:xfrm>
        <a:graphic>
          <a:graphicData uri="http://schemas.openxmlformats.org/presentationml/2006/ole">
            <p:oleObj spid="_x0000_s11267" name="Equation" r:id="rId5" imgW="990360" imgH="787320" progId="Equation.DSMT4">
              <p:embed/>
            </p:oleObj>
          </a:graphicData>
        </a:graphic>
      </p:graphicFrame>
      <p:graphicFrame>
        <p:nvGraphicFramePr>
          <p:cNvPr id="4" name="Object 19"/>
          <p:cNvGraphicFramePr>
            <a:graphicFrameLocks noChangeAspect="1"/>
          </p:cNvGraphicFramePr>
          <p:nvPr/>
        </p:nvGraphicFramePr>
        <p:xfrm>
          <a:off x="7259638" y="1668463"/>
          <a:ext cx="1150937" cy="784225"/>
        </p:xfrm>
        <a:graphic>
          <a:graphicData uri="http://schemas.openxmlformats.org/presentationml/2006/ole">
            <p:oleObj spid="_x0000_s11268" name="Equation" r:id="rId6" imgW="1155600" imgH="787320" progId="Equation.DSMT4">
              <p:embed/>
            </p:oleObj>
          </a:graphicData>
        </a:graphic>
      </p:graphicFrame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1714500" y="4616450"/>
          <a:ext cx="990600" cy="777875"/>
        </p:xfrm>
        <a:graphic>
          <a:graphicData uri="http://schemas.openxmlformats.org/presentationml/2006/ole">
            <p:oleObj spid="_x0000_s11269" name="Equation" r:id="rId7" imgW="1002960" imgH="787320" progId="Equation.DSMT4">
              <p:embed/>
            </p:oleObj>
          </a:graphicData>
        </a:graphic>
      </p:graphicFrame>
      <p:graphicFrame>
        <p:nvGraphicFramePr>
          <p:cNvPr id="6" name="Object 21"/>
          <p:cNvGraphicFramePr>
            <a:graphicFrameLocks noChangeAspect="1"/>
          </p:cNvGraphicFramePr>
          <p:nvPr/>
        </p:nvGraphicFramePr>
        <p:xfrm>
          <a:off x="4562475" y="4616450"/>
          <a:ext cx="1079500" cy="763588"/>
        </p:xfrm>
        <a:graphic>
          <a:graphicData uri="http://schemas.openxmlformats.org/presentationml/2006/ole">
            <p:oleObj spid="_x0000_s11270" name="Equation" r:id="rId8" imgW="1117440" imgH="787320" progId="Equation.DSMT4">
              <p:embed/>
            </p:oleObj>
          </a:graphicData>
        </a:graphic>
      </p:graphicFrame>
      <p:graphicFrame>
        <p:nvGraphicFramePr>
          <p:cNvPr id="7" name="Object 22"/>
          <p:cNvGraphicFramePr>
            <a:graphicFrameLocks noChangeAspect="1"/>
          </p:cNvGraphicFramePr>
          <p:nvPr/>
        </p:nvGraphicFramePr>
        <p:xfrm>
          <a:off x="7431088" y="4621213"/>
          <a:ext cx="935037" cy="742950"/>
        </p:xfrm>
        <a:graphic>
          <a:graphicData uri="http://schemas.openxmlformats.org/presentationml/2006/ole">
            <p:oleObj spid="_x0000_s11271" name="Equation" r:id="rId9" imgW="990360" imgH="787320" progId="Equation.DSMT4">
              <p:embed/>
            </p:oleObj>
          </a:graphicData>
        </a:graphic>
      </p:graphicFrame>
      <p:graphicFrame>
        <p:nvGraphicFramePr>
          <p:cNvPr id="11272" name="Object 14"/>
          <p:cNvGraphicFramePr>
            <a:graphicFrameLocks noChangeAspect="1"/>
          </p:cNvGraphicFramePr>
          <p:nvPr/>
        </p:nvGraphicFramePr>
        <p:xfrm>
          <a:off x="571500" y="1500188"/>
          <a:ext cx="958850" cy="1277937"/>
        </p:xfrm>
        <a:graphic>
          <a:graphicData uri="http://schemas.openxmlformats.org/presentationml/2006/ole">
            <p:oleObj spid="_x0000_s11272" name="Equation" r:id="rId10" imgW="190440" imgH="253800" progId="Equation.3">
              <p:embed/>
            </p:oleObj>
          </a:graphicData>
        </a:graphic>
      </p:graphicFrame>
      <p:graphicFrame>
        <p:nvGraphicFramePr>
          <p:cNvPr id="11273" name="Object 15"/>
          <p:cNvGraphicFramePr>
            <a:graphicFrameLocks noChangeAspect="1"/>
          </p:cNvGraphicFramePr>
          <p:nvPr/>
        </p:nvGraphicFramePr>
        <p:xfrm>
          <a:off x="3071813" y="1500188"/>
          <a:ext cx="958850" cy="1277937"/>
        </p:xfrm>
        <a:graphic>
          <a:graphicData uri="http://schemas.openxmlformats.org/presentationml/2006/ole">
            <p:oleObj spid="_x0000_s11273" name="Equation" r:id="rId11" imgW="190440" imgH="253800" progId="Equation.3">
              <p:embed/>
            </p:oleObj>
          </a:graphicData>
        </a:graphic>
      </p:graphicFrame>
      <p:graphicFrame>
        <p:nvGraphicFramePr>
          <p:cNvPr id="11274" name="Object 16"/>
          <p:cNvGraphicFramePr>
            <a:graphicFrameLocks noChangeAspect="1"/>
          </p:cNvGraphicFramePr>
          <p:nvPr/>
        </p:nvGraphicFramePr>
        <p:xfrm>
          <a:off x="5776913" y="1500188"/>
          <a:ext cx="1406525" cy="1277937"/>
        </p:xfrm>
        <a:graphic>
          <a:graphicData uri="http://schemas.openxmlformats.org/presentationml/2006/ole">
            <p:oleObj spid="_x0000_s11274" name="Equation" r:id="rId12" imgW="279360" imgH="253800" progId="Equation.3">
              <p:embed/>
            </p:oleObj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587375" y="4429125"/>
          <a:ext cx="1214438" cy="1277938"/>
        </p:xfrm>
        <a:graphic>
          <a:graphicData uri="http://schemas.openxmlformats.org/presentationml/2006/ole">
            <p:oleObj spid="_x0000_s11275" name="Equation" r:id="rId13" imgW="241200" imgH="253800" progId="Equation.3">
              <p:embed/>
            </p:oleObj>
          </a:graphicData>
        </a:graphic>
      </p:graphicFrame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3357563" y="4308475"/>
          <a:ext cx="1214437" cy="1406525"/>
        </p:xfrm>
        <a:graphic>
          <a:graphicData uri="http://schemas.openxmlformats.org/presentationml/2006/ole">
            <p:oleObj spid="_x0000_s11276" name="Equation" r:id="rId14" imgW="241200" imgH="279360" progId="Equation.3">
              <p:embed/>
            </p:oleObj>
          </a:graphicData>
        </a:graphic>
      </p:graphicFrame>
      <p:graphicFrame>
        <p:nvGraphicFramePr>
          <p:cNvPr id="11277" name="Object 13"/>
          <p:cNvGraphicFramePr>
            <a:graphicFrameLocks noChangeAspect="1"/>
          </p:cNvGraphicFramePr>
          <p:nvPr/>
        </p:nvGraphicFramePr>
        <p:xfrm>
          <a:off x="6000750" y="4286250"/>
          <a:ext cx="1343025" cy="1404938"/>
        </p:xfrm>
        <a:graphic>
          <a:graphicData uri="http://schemas.openxmlformats.org/presentationml/2006/ole">
            <p:oleObj spid="_x0000_s11277" name="Equation" r:id="rId15" imgW="26640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377237" cy="914400"/>
          </a:xfrm>
        </p:spPr>
        <p:txBody>
          <a:bodyPr/>
          <a:lstStyle/>
          <a:p>
            <a:pPr eaLnBrk="1" hangingPunct="1"/>
            <a:r>
              <a:rPr lang="en-GB" sz="4000" smtClean="0">
                <a:solidFill>
                  <a:schemeClr val="bg1"/>
                </a:solidFill>
              </a:rPr>
              <a:t>Conjugate Pairs - Starter Questions</a:t>
            </a:r>
          </a:p>
        </p:txBody>
      </p:sp>
      <p:sp>
        <p:nvSpPr>
          <p:cNvPr id="12294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Multiply out : </a:t>
            </a:r>
          </a:p>
          <a:p>
            <a:endParaRPr lang="en-US" smtClean="0"/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4286250" y="2643188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3</a:t>
            </a:r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4391025" y="3963988"/>
            <a:ext cx="1223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14</a:t>
            </a:r>
          </a:p>
        </p:txBody>
      </p:sp>
      <p:sp>
        <p:nvSpPr>
          <p:cNvPr id="13325" name="Rectangle 19"/>
          <p:cNvSpPr>
            <a:spLocks noChangeArrowheads="1"/>
          </p:cNvSpPr>
          <p:nvPr/>
        </p:nvSpPr>
        <p:spPr bwMode="auto">
          <a:xfrm>
            <a:off x="3132138" y="1412875"/>
            <a:ext cx="3311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2290" name="Object 17"/>
          <p:cNvGraphicFramePr>
            <a:graphicFrameLocks noChangeAspect="1"/>
          </p:cNvGraphicFramePr>
          <p:nvPr/>
        </p:nvGraphicFramePr>
        <p:xfrm>
          <a:off x="1000125" y="2500313"/>
          <a:ext cx="2111375" cy="1000125"/>
        </p:xfrm>
        <a:graphic>
          <a:graphicData uri="http://schemas.openxmlformats.org/presentationml/2006/ole">
            <p:oleObj spid="_x0000_s12290" name="Equation" r:id="rId4" imgW="482400" imgH="228600" progId="Equation.3">
              <p:embed/>
            </p:oleObj>
          </a:graphicData>
        </a:graphic>
      </p:graphicFrame>
      <p:graphicFrame>
        <p:nvGraphicFramePr>
          <p:cNvPr id="12291" name="Object 18"/>
          <p:cNvGraphicFramePr>
            <a:graphicFrameLocks noChangeAspect="1"/>
          </p:cNvGraphicFramePr>
          <p:nvPr/>
        </p:nvGraphicFramePr>
        <p:xfrm>
          <a:off x="865188" y="3670300"/>
          <a:ext cx="2667000" cy="944563"/>
        </p:xfrm>
        <a:graphic>
          <a:graphicData uri="http://schemas.openxmlformats.org/presentationml/2006/ole">
            <p:oleObj spid="_x0000_s12291" name="Equation" r:id="rId5" imgW="609480" imgH="215640" progId="Equation.3">
              <p:embed/>
            </p:oleObj>
          </a:graphicData>
        </a:graphic>
      </p:graphicFrame>
      <p:graphicFrame>
        <p:nvGraphicFramePr>
          <p:cNvPr id="12292" name="Object 19"/>
          <p:cNvGraphicFramePr>
            <a:graphicFrameLocks noChangeAspect="1"/>
          </p:cNvGraphicFramePr>
          <p:nvPr/>
        </p:nvGraphicFramePr>
        <p:xfrm>
          <a:off x="928688" y="5000625"/>
          <a:ext cx="5111750" cy="1055688"/>
        </p:xfrm>
        <a:graphic>
          <a:graphicData uri="http://schemas.openxmlformats.org/presentationml/2006/ole">
            <p:oleObj spid="_x0000_s12292" name="Equation" r:id="rId6" imgW="11682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0" grpId="0"/>
      <p:bldP spid="1106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solidFill>
                  <a:schemeClr val="bg1"/>
                </a:solidFill>
              </a:rPr>
              <a:t>Conjugate Pairs.</a:t>
            </a:r>
          </a:p>
        </p:txBody>
      </p:sp>
      <p:sp>
        <p:nvSpPr>
          <p:cNvPr id="26627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This is a conjugate pair. </a:t>
            </a:r>
          </a:p>
          <a:p>
            <a:r>
              <a:rPr lang="en-GB" smtClean="0"/>
              <a:t>The brackets are identical apart from the sign in each bracket .</a:t>
            </a:r>
          </a:p>
          <a:p>
            <a:r>
              <a:rPr lang="en-GB" smtClean="0"/>
              <a:t>Multiplying out the brackets we get :</a:t>
            </a:r>
          </a:p>
          <a:p>
            <a:endParaRPr lang="en-GB" smtClean="0"/>
          </a:p>
          <a:p>
            <a:r>
              <a:rPr lang="en-GB" smtClean="0"/>
              <a:t>When the brackets are multiplied out the surds ALWAYS cancel out leaving a rational expression</a:t>
            </a:r>
          </a:p>
          <a:p>
            <a:endParaRPr lang="en-GB" smtClean="0"/>
          </a:p>
          <a:p>
            <a:endParaRPr lang="en-GB" smtClean="0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857250" y="3857625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5 </a:t>
            </a:r>
            <a:r>
              <a:rPr lang="en-GB" sz="2800" dirty="0">
                <a:solidFill>
                  <a:srgbClr val="0000CC"/>
                </a:solidFill>
                <a:latin typeface="+mn-lt"/>
                <a:sym typeface="Symbol" pitchFamily="18" charset="2"/>
              </a:rPr>
              <a:t>x </a:t>
            </a:r>
            <a:r>
              <a:rPr lang="en-GB" sz="280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5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2286000" y="3857625"/>
            <a:ext cx="1266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- 2 </a:t>
            </a:r>
            <a:r>
              <a:rPr lang="en-GB" sz="2800" b="1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5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571875" y="3857625"/>
            <a:ext cx="1431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+ 2 </a:t>
            </a:r>
            <a:r>
              <a:rPr lang="en-GB" sz="2800" b="1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5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786313" y="3857625"/>
            <a:ext cx="782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- 4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5715000" y="3857625"/>
            <a:ext cx="1354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= 5 - 4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7069138" y="3857625"/>
            <a:ext cx="1066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= 1</a:t>
            </a: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5715000" y="1643063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rgbClr val="0000CC"/>
                </a:solidFill>
                <a:latin typeface="Comic Sans MS" pitchFamily="66" charset="0"/>
              </a:rPr>
              <a:t>(</a:t>
            </a:r>
            <a:r>
              <a:rPr lang="en-GB" sz="2800" b="1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5 + 2)(5 - 2)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/>
      <p:bldP spid="13323" grpId="0"/>
      <p:bldP spid="13324" grpId="0"/>
      <p:bldP spid="13325" grpId="0"/>
      <p:bldP spid="13326" grpId="0"/>
      <p:bldP spid="13327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Contents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714875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000000"/>
                </a:solidFill>
                <a:cs typeface="Arial" charset="0"/>
              </a:rPr>
              <a:t>Simplifying a Surd</a:t>
            </a:r>
          </a:p>
          <a:p>
            <a:pPr eaLnBrk="1" hangingPunct="1"/>
            <a:r>
              <a:rPr lang="en-GB" smtClean="0">
                <a:solidFill>
                  <a:srgbClr val="000000"/>
                </a:solidFill>
                <a:cs typeface="Arial" charset="0"/>
              </a:rPr>
              <a:t>Rationalising a Surd</a:t>
            </a:r>
          </a:p>
          <a:p>
            <a:pPr eaLnBrk="1" hangingPunct="1"/>
            <a:r>
              <a:rPr lang="en-GB" smtClean="0">
                <a:solidFill>
                  <a:srgbClr val="000000"/>
                </a:solidFill>
                <a:cs typeface="Arial" charset="0"/>
              </a:rPr>
              <a:t>Conjugate Pairs</a:t>
            </a:r>
          </a:p>
          <a:p>
            <a:pPr eaLnBrk="1" hangingPunct="1"/>
            <a:r>
              <a:rPr lang="en-GB" smtClean="0">
                <a:solidFill>
                  <a:srgbClr val="000000"/>
                </a:solidFill>
                <a:cs typeface="Arial" charset="0"/>
              </a:rPr>
              <a:t>Trial &amp; Improvement</a:t>
            </a:r>
            <a:endParaRPr lang="en-GB" smtClean="0"/>
          </a:p>
        </p:txBody>
      </p:sp>
      <p:sp>
        <p:nvSpPr>
          <p:cNvPr id="2150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86B0D34-04D6-4257-8BB8-30B36C8B252A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2150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A98940-FDB0-41B3-B679-44696BFB8675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Conjugate Pairs - Third Rule</a:t>
            </a:r>
          </a:p>
        </p:txBody>
      </p:sp>
      <p:graphicFrame>
        <p:nvGraphicFramePr>
          <p:cNvPr id="112649" name="Object 9"/>
          <p:cNvGraphicFramePr>
            <a:graphicFrameLocks noChangeAspect="1"/>
          </p:cNvGraphicFramePr>
          <p:nvPr>
            <p:ph sz="half" idx="1"/>
          </p:nvPr>
        </p:nvGraphicFramePr>
        <p:xfrm>
          <a:off x="1289050" y="3543300"/>
          <a:ext cx="2527300" cy="533400"/>
        </p:xfrm>
        <a:graphic>
          <a:graphicData uri="http://schemas.openxmlformats.org/presentationml/2006/ole">
            <p:oleObj spid="_x0000_s13314" name="Equation" r:id="rId4" imgW="2527200" imgH="533160" progId="Equation.DSMT4">
              <p:embed/>
            </p:oleObj>
          </a:graphicData>
        </a:graphic>
      </p:graphicFrame>
      <p:graphicFrame>
        <p:nvGraphicFramePr>
          <p:cNvPr id="13315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714500" y="1500188"/>
          <a:ext cx="5551488" cy="857250"/>
        </p:xfrm>
        <a:graphic>
          <a:graphicData uri="http://schemas.openxmlformats.org/presentationml/2006/ole">
            <p:oleObj spid="_x0000_s13315" name="Equation" r:id="rId5" imgW="3454200" imgH="533160" progId="Equation.DSMT4">
              <p:embed/>
            </p:oleObj>
          </a:graphicData>
        </a:graphic>
      </p:graphicFrame>
      <p:graphicFrame>
        <p:nvGraphicFramePr>
          <p:cNvPr id="112651" name="Object 11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214438" y="5000625"/>
          <a:ext cx="2944812" cy="577850"/>
        </p:xfrm>
        <a:graphic>
          <a:graphicData uri="http://schemas.openxmlformats.org/presentationml/2006/ole">
            <p:oleObj spid="_x0000_s13316" name="Equation" r:id="rId6" imgW="2717640" imgH="533160" progId="Equation.DSMT4">
              <p:embed/>
            </p:oleObj>
          </a:graphicData>
        </a:graphic>
      </p:graphicFrame>
      <p:sp>
        <p:nvSpPr>
          <p:cNvPr id="112659" name="Text Box 19"/>
          <p:cNvSpPr txBox="1">
            <a:spLocks noChangeArrowheads="1"/>
          </p:cNvSpPr>
          <p:nvPr/>
        </p:nvSpPr>
        <p:spPr bwMode="auto">
          <a:xfrm>
            <a:off x="4786313" y="3571875"/>
            <a:ext cx="1887537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= 7 – 3 = 4</a:t>
            </a:r>
          </a:p>
        </p:txBody>
      </p:sp>
      <p:sp>
        <p:nvSpPr>
          <p:cNvPr id="112660" name="Text Box 20"/>
          <p:cNvSpPr txBox="1">
            <a:spLocks noChangeArrowheads="1"/>
          </p:cNvSpPr>
          <p:nvPr/>
        </p:nvSpPr>
        <p:spPr bwMode="auto">
          <a:xfrm>
            <a:off x="4822825" y="5010150"/>
            <a:ext cx="19907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= 11 – 5 = 6</a:t>
            </a:r>
          </a:p>
        </p:txBody>
      </p:sp>
      <p:sp>
        <p:nvSpPr>
          <p:cNvPr id="14" name="Content Placeholder 21"/>
          <p:cNvSpPr txBox="1">
            <a:spLocks/>
          </p:cNvSpPr>
          <p:nvPr/>
        </p:nvSpPr>
        <p:spPr bwMode="auto">
          <a:xfrm>
            <a:off x="642938" y="1571625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r>
              <a:rPr lang="en-GB" sz="2800" kern="0" dirty="0" err="1">
                <a:latin typeface="+mn-lt"/>
                <a:cs typeface="+mn-cs"/>
              </a:rPr>
              <a:t>Eg</a:t>
            </a:r>
            <a:r>
              <a:rPr lang="en-GB" sz="2800" kern="0" dirty="0">
                <a:latin typeface="+mn-lt"/>
                <a:cs typeface="+mn-cs"/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en-GB" sz="2800" kern="0" dirty="0"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endParaRPr lang="en-GB" sz="28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126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26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9" grpId="0"/>
      <p:bldP spid="11266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400" b="1" dirty="0" smtClean="0">
                <a:solidFill>
                  <a:schemeClr val="bg1"/>
                </a:solidFill>
                <a:latin typeface="+mn-lt"/>
              </a:rPr>
              <a:t>Rationalising Surds</a:t>
            </a:r>
            <a:endParaRPr lang="en-GB" sz="4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343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Rationalise the denominator in the expressions below by multiplying top and bottom by the appropriate conjugate:</a:t>
            </a:r>
          </a:p>
          <a:p>
            <a:endParaRPr lang="en-GB" smtClean="0"/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468313" y="333375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4400" b="1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14338" name="Object 12"/>
          <p:cNvGraphicFramePr>
            <a:graphicFrameLocks noChangeAspect="1"/>
          </p:cNvGraphicFramePr>
          <p:nvPr/>
        </p:nvGraphicFramePr>
        <p:xfrm>
          <a:off x="1071563" y="3357563"/>
          <a:ext cx="1500187" cy="1000125"/>
        </p:xfrm>
        <a:graphic>
          <a:graphicData uri="http://schemas.openxmlformats.org/presentationml/2006/ole">
            <p:oleObj spid="_x0000_s14338" name="Equation" r:id="rId4" imgW="279360" imgH="253800" progId="Equation.3">
              <p:embed/>
            </p:oleObj>
          </a:graphicData>
        </a:graphic>
      </p:graphicFrame>
      <p:graphicFrame>
        <p:nvGraphicFramePr>
          <p:cNvPr id="14339" name="Object 13"/>
          <p:cNvGraphicFramePr>
            <a:graphicFrameLocks noChangeAspect="1"/>
          </p:cNvGraphicFramePr>
          <p:nvPr/>
        </p:nvGraphicFramePr>
        <p:xfrm>
          <a:off x="2643188" y="3286125"/>
          <a:ext cx="4214812" cy="1100138"/>
        </p:xfrm>
        <a:graphic>
          <a:graphicData uri="http://schemas.openxmlformats.org/presentationml/2006/ole">
            <p:oleObj spid="_x0000_s14339" name="Equation" r:id="rId5" imgW="838080" imgH="279360" progId="Equation.3">
              <p:embed/>
            </p:oleObj>
          </a:graphicData>
        </a:graphic>
      </p:graphicFrame>
      <p:graphicFrame>
        <p:nvGraphicFramePr>
          <p:cNvPr id="14340" name="Object 14"/>
          <p:cNvGraphicFramePr>
            <a:graphicFrameLocks noChangeAspect="1"/>
          </p:cNvGraphicFramePr>
          <p:nvPr/>
        </p:nvGraphicFramePr>
        <p:xfrm>
          <a:off x="625475" y="4667250"/>
          <a:ext cx="5108575" cy="1050925"/>
        </p:xfrm>
        <a:graphic>
          <a:graphicData uri="http://schemas.openxmlformats.org/presentationml/2006/ole">
            <p:oleObj spid="_x0000_s14340" name="Equation" r:id="rId6" imgW="1015920" imgH="266400" progId="Equation.3">
              <p:embed/>
            </p:oleObj>
          </a:graphicData>
        </a:graphic>
      </p:graphicFrame>
      <p:graphicFrame>
        <p:nvGraphicFramePr>
          <p:cNvPr id="14341" name="Object 15"/>
          <p:cNvGraphicFramePr>
            <a:graphicFrameLocks noChangeAspect="1"/>
          </p:cNvGraphicFramePr>
          <p:nvPr/>
        </p:nvGraphicFramePr>
        <p:xfrm>
          <a:off x="6000750" y="4714875"/>
          <a:ext cx="1979613" cy="1000125"/>
        </p:xfrm>
        <a:graphic>
          <a:graphicData uri="http://schemas.openxmlformats.org/presentationml/2006/ole">
            <p:oleObj spid="_x0000_s14341" name="Equation" r:id="rId7" imgW="3934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4400" b="1" dirty="0" smtClean="0">
                <a:solidFill>
                  <a:schemeClr val="bg1"/>
                </a:solidFill>
                <a:latin typeface="+mn-lt"/>
              </a:rPr>
              <a:t>Rationalising Surds</a:t>
            </a:r>
            <a:endParaRPr lang="en-GB" sz="4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66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Another one ...</a:t>
            </a:r>
          </a:p>
        </p:txBody>
      </p: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468313" y="333375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4400" b="1">
              <a:solidFill>
                <a:srgbClr val="EEF82A"/>
              </a:solidFill>
              <a:latin typeface="Comic Sans MS" pitchFamily="66" charset="0"/>
            </a:endParaRPr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/>
        </p:nvGraphicFramePr>
        <p:xfrm>
          <a:off x="785813" y="2143125"/>
          <a:ext cx="2357437" cy="1231900"/>
        </p:xfrm>
        <a:graphic>
          <a:graphicData uri="http://schemas.openxmlformats.org/presentationml/2006/ole">
            <p:oleObj spid="_x0000_s15362" name="Equation" r:id="rId4" imgW="431640" imgH="266400" progId="Equation.3">
              <p:embed/>
            </p:oleObj>
          </a:graphicData>
        </a:graphic>
      </p:graphicFrame>
      <p:graphicFrame>
        <p:nvGraphicFramePr>
          <p:cNvPr id="15363" name="Object 12"/>
          <p:cNvGraphicFramePr>
            <a:graphicFrameLocks noChangeAspect="1"/>
          </p:cNvGraphicFramePr>
          <p:nvPr/>
        </p:nvGraphicFramePr>
        <p:xfrm>
          <a:off x="3571875" y="1928813"/>
          <a:ext cx="4429125" cy="1462087"/>
        </p:xfrm>
        <a:graphic>
          <a:graphicData uri="http://schemas.openxmlformats.org/presentationml/2006/ole">
            <p:oleObj spid="_x0000_s15363" name="Equation" r:id="rId5" imgW="1155600" imgH="304560" progId="Equation.3">
              <p:embed/>
            </p:oleObj>
          </a:graphicData>
        </a:graphic>
      </p:graphicFrame>
      <p:graphicFrame>
        <p:nvGraphicFramePr>
          <p:cNvPr id="15364" name="Object 13"/>
          <p:cNvGraphicFramePr>
            <a:graphicFrameLocks noChangeAspect="1"/>
          </p:cNvGraphicFramePr>
          <p:nvPr/>
        </p:nvGraphicFramePr>
        <p:xfrm>
          <a:off x="1643063" y="3857625"/>
          <a:ext cx="5548312" cy="1339850"/>
        </p:xfrm>
        <a:graphic>
          <a:graphicData uri="http://schemas.openxmlformats.org/presentationml/2006/ole">
            <p:oleObj spid="_x0000_s15364" name="Equation" r:id="rId6" imgW="144756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Rationalising the Denominator</a:t>
            </a:r>
          </a:p>
        </p:txBody>
      </p:sp>
      <p:sp>
        <p:nvSpPr>
          <p:cNvPr id="16395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Rationalise the denominator in the expressions below :</a:t>
            </a:r>
          </a:p>
          <a:p>
            <a:endParaRPr lang="en-GB" smtClean="0"/>
          </a:p>
        </p:txBody>
      </p:sp>
      <p:sp>
        <p:nvSpPr>
          <p:cNvPr id="18446" name="Rectangle 12"/>
          <p:cNvSpPr>
            <a:spLocks noChangeArrowheads="1"/>
          </p:cNvSpPr>
          <p:nvPr/>
        </p:nvSpPr>
        <p:spPr bwMode="auto">
          <a:xfrm>
            <a:off x="2143125" y="2705100"/>
            <a:ext cx="1819275" cy="9906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7" name="Rectangle 13"/>
          <p:cNvSpPr>
            <a:spLocks noChangeArrowheads="1"/>
          </p:cNvSpPr>
          <p:nvPr/>
        </p:nvSpPr>
        <p:spPr bwMode="auto">
          <a:xfrm>
            <a:off x="6505575" y="2703513"/>
            <a:ext cx="1908175" cy="9906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8" name="Rectangle 15"/>
          <p:cNvSpPr>
            <a:spLocks noChangeArrowheads="1"/>
          </p:cNvSpPr>
          <p:nvPr/>
        </p:nvSpPr>
        <p:spPr bwMode="auto">
          <a:xfrm>
            <a:off x="2143125" y="5081588"/>
            <a:ext cx="1871663" cy="9906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9" name="Rectangle 16"/>
          <p:cNvSpPr>
            <a:spLocks noChangeArrowheads="1"/>
          </p:cNvSpPr>
          <p:nvPr/>
        </p:nvSpPr>
        <p:spPr bwMode="auto">
          <a:xfrm>
            <a:off x="6357938" y="5081588"/>
            <a:ext cx="2055812" cy="990600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5379" name="Object 19"/>
          <p:cNvGraphicFramePr>
            <a:graphicFrameLocks noChangeAspect="1"/>
          </p:cNvGraphicFramePr>
          <p:nvPr/>
        </p:nvGraphicFramePr>
        <p:xfrm>
          <a:off x="6578600" y="2878138"/>
          <a:ext cx="1739900" cy="550862"/>
        </p:xfrm>
        <a:graphic>
          <a:graphicData uri="http://schemas.openxmlformats.org/presentationml/2006/ole">
            <p:oleObj spid="_x0000_s16386" name="Equation" r:id="rId4" imgW="1206360" imgH="380880" progId="Equation.DSMT4">
              <p:embed/>
            </p:oleObj>
          </a:graphicData>
        </a:graphic>
      </p:graphicFrame>
      <p:graphicFrame>
        <p:nvGraphicFramePr>
          <p:cNvPr id="15381" name="Object 21"/>
          <p:cNvGraphicFramePr>
            <a:graphicFrameLocks noChangeAspect="1"/>
          </p:cNvGraphicFramePr>
          <p:nvPr/>
        </p:nvGraphicFramePr>
        <p:xfrm>
          <a:off x="2227263" y="5084763"/>
          <a:ext cx="1787525" cy="944562"/>
        </p:xfrm>
        <a:graphic>
          <a:graphicData uri="http://schemas.openxmlformats.org/presentationml/2006/ole">
            <p:oleObj spid="_x0000_s16387" name="Equation" r:id="rId5" imgW="1536480" imgH="812520" progId="Equation.DSMT4">
              <p:embed/>
            </p:oleObj>
          </a:graphicData>
        </a:graphic>
      </p:graphicFrame>
      <p:graphicFrame>
        <p:nvGraphicFramePr>
          <p:cNvPr id="15382" name="Object 22"/>
          <p:cNvGraphicFramePr>
            <a:graphicFrameLocks noChangeAspect="1"/>
          </p:cNvGraphicFramePr>
          <p:nvPr/>
        </p:nvGraphicFramePr>
        <p:xfrm>
          <a:off x="6505575" y="5157788"/>
          <a:ext cx="1800225" cy="800100"/>
        </p:xfrm>
        <a:graphic>
          <a:graphicData uri="http://schemas.openxmlformats.org/presentationml/2006/ole">
            <p:oleObj spid="_x0000_s16388" name="Equation" r:id="rId6" imgW="1828800" imgH="812520" progId="Equation.DSMT4">
              <p:embed/>
            </p:oleObj>
          </a:graphicData>
        </a:graphic>
      </p:graphicFrame>
      <p:graphicFrame>
        <p:nvGraphicFramePr>
          <p:cNvPr id="15384" name="Object 24"/>
          <p:cNvGraphicFramePr>
            <a:graphicFrameLocks noChangeAspect="1"/>
          </p:cNvGraphicFramePr>
          <p:nvPr/>
        </p:nvGraphicFramePr>
        <p:xfrm>
          <a:off x="2214563" y="2816225"/>
          <a:ext cx="1703387" cy="852488"/>
        </p:xfrm>
        <a:graphic>
          <a:graphicData uri="http://schemas.openxmlformats.org/presentationml/2006/ole">
            <p:oleObj spid="_x0000_s16389" name="Equation" r:id="rId7" imgW="1574640" imgH="787320" progId="Equation.DSMT4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571500" y="2714625"/>
          <a:ext cx="1411288" cy="1279525"/>
        </p:xfrm>
        <a:graphic>
          <a:graphicData uri="http://schemas.openxmlformats.org/presentationml/2006/ole">
            <p:oleObj spid="_x0000_s16390" name="Equation" r:id="rId8" imgW="368280" imgH="266400" progId="Equation.3">
              <p:embed/>
            </p:oleObj>
          </a:graphicData>
        </a:graphic>
      </p:graphicFrame>
      <p:graphicFrame>
        <p:nvGraphicFramePr>
          <p:cNvPr id="16391" name="Object 20"/>
          <p:cNvGraphicFramePr>
            <a:graphicFrameLocks noChangeAspect="1"/>
          </p:cNvGraphicFramePr>
          <p:nvPr/>
        </p:nvGraphicFramePr>
        <p:xfrm>
          <a:off x="4560888" y="2571750"/>
          <a:ext cx="1654175" cy="1401763"/>
        </p:xfrm>
        <a:graphic>
          <a:graphicData uri="http://schemas.openxmlformats.org/presentationml/2006/ole">
            <p:oleObj spid="_x0000_s16391" name="Equation" r:id="rId9" imgW="431640" imgH="29196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714375" y="4745038"/>
          <a:ext cx="1428750" cy="1217612"/>
        </p:xfrm>
        <a:graphic>
          <a:graphicData uri="http://schemas.openxmlformats.org/presentationml/2006/ole">
            <p:oleObj spid="_x0000_s16392" name="Equation" r:id="rId10" imgW="291960" imgH="253800" progId="Equation.3">
              <p:embed/>
            </p:oleObj>
          </a:graphicData>
        </a:graphic>
      </p:graphicFrame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4524375" y="4816475"/>
          <a:ext cx="1508125" cy="1219200"/>
        </p:xfrm>
        <a:graphic>
          <a:graphicData uri="http://schemas.openxmlformats.org/presentationml/2006/ole">
            <p:oleObj spid="_x0000_s16393" name="Equation" r:id="rId11" imgW="3934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Trial and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 method which involves making a guess and then systematically improving it until you reach the answer</a:t>
            </a:r>
          </a:p>
          <a:p>
            <a:r>
              <a:rPr lang="en-GB" smtClean="0"/>
              <a:t>Eg. 	x </a:t>
            </a:r>
            <a:r>
              <a:rPr lang="en-GB" baseline="30000" smtClean="0"/>
              <a:t>2</a:t>
            </a:r>
            <a:r>
              <a:rPr lang="en-GB" smtClean="0"/>
              <a:t> + 5 = 24  		What is x?</a:t>
            </a:r>
          </a:p>
          <a:p>
            <a:r>
              <a:rPr lang="en-GB" smtClean="0"/>
              <a:t>Make an initial guess, maybe x = 3</a:t>
            </a:r>
          </a:p>
          <a:p>
            <a:r>
              <a:rPr lang="en-GB" smtClean="0"/>
              <a:t>Try it and then keep improving the guess</a:t>
            </a:r>
          </a:p>
          <a:p>
            <a:endParaRPr lang="en-GB" smtClean="0"/>
          </a:p>
        </p:txBody>
      </p:sp>
      <p:sp>
        <p:nvSpPr>
          <p:cNvPr id="2765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2FDD8B0-3671-4E4F-99F8-DC92FE124BF6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6B574A-CD90-466F-99F8-10137D53B6DB}" type="slidenum">
              <a:rPr lang="en-GB" smtClean="0"/>
              <a:pPr/>
              <a:t>24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Trial and Improvement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1450975"/>
          <a:ext cx="7924800" cy="2559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9"/>
                <a:gridCol w="2641609"/>
                <a:gridCol w="2641609"/>
              </a:tblGrid>
              <a:tr h="583931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Try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Working Out</a:t>
                      </a:r>
                    </a:p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 + 5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Result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 smtClean="0"/>
                        <a:t>x = 3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14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small</a:t>
                      </a:r>
                      <a:endParaRPr lang="en-GB" dirty="0"/>
                    </a:p>
                  </a:txBody>
                  <a:tcPr marL="92665" marR="92665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x = 4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21</a:t>
                      </a:r>
                    </a:p>
                    <a:p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small</a:t>
                      </a:r>
                      <a:endParaRPr lang="en-GB" dirty="0"/>
                    </a:p>
                  </a:txBody>
                  <a:tcPr marL="92665" marR="92665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x = 5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5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30</a:t>
                      </a:r>
                    </a:p>
                    <a:p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big</a:t>
                      </a:r>
                      <a:endParaRPr lang="en-GB" dirty="0"/>
                    </a:p>
                  </a:txBody>
                  <a:tcPr marL="92665" marR="92665"/>
                </a:tc>
              </a:tr>
            </a:tbl>
          </a:graphicData>
        </a:graphic>
      </p:graphicFrame>
      <p:sp>
        <p:nvSpPr>
          <p:cNvPr id="2869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BB07513-03B4-4F09-9AFC-F2D3E032A66A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2869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4E4736-AB40-4996-B900-AD9D68480A79}" type="slidenum">
              <a:rPr lang="en-GB" smtClean="0"/>
              <a:pPr/>
              <a:t>25</a:t>
            </a:fld>
            <a:endParaRPr lang="en-GB" smtClean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647700" y="4143375"/>
          <a:ext cx="7924800" cy="1920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9"/>
                <a:gridCol w="2641609"/>
                <a:gridCol w="2641609"/>
              </a:tblGrid>
              <a:tr h="640080">
                <a:tc>
                  <a:txBody>
                    <a:bodyPr/>
                    <a:lstStyle/>
                    <a:p>
                      <a:r>
                        <a:rPr lang="en-GB" dirty="0" smtClean="0"/>
                        <a:t>x = 4.5</a:t>
                      </a:r>
                      <a:endParaRPr lang="en-GB" dirty="0"/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4.5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25.25</a:t>
                      </a:r>
                      <a:endParaRPr lang="en-GB" dirty="0"/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big</a:t>
                      </a:r>
                      <a:endParaRPr lang="en-GB" dirty="0"/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x = 4.4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4.4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24.36</a:t>
                      </a:r>
                    </a:p>
                    <a:p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big</a:t>
                      </a:r>
                      <a:endParaRPr lang="en-GB" dirty="0"/>
                    </a:p>
                  </a:txBody>
                  <a:tcPr marL="92665" marR="92665"/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x = 4.3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4.3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23.49</a:t>
                      </a:r>
                    </a:p>
                    <a:p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small</a:t>
                      </a:r>
                      <a:endParaRPr lang="en-GB" dirty="0"/>
                    </a:p>
                  </a:txBody>
                  <a:tcPr marL="92665" marR="9266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Trial and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There is an answer between 4.3 and 4.4</a:t>
            </a:r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So x= 4.36 to 2 dp</a:t>
            </a:r>
          </a:p>
        </p:txBody>
      </p:sp>
      <p:sp>
        <p:nvSpPr>
          <p:cNvPr id="297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95C2FCDD-3E6E-45D5-AAF1-87C8F0A77CE5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75ADA3-E1B6-4F6F-B79C-F349FA4F7948}" type="slidenum">
              <a:rPr lang="en-GB" smtClean="0"/>
              <a:pPr/>
              <a:t>26</a:t>
            </a:fld>
            <a:endParaRPr lang="en-GB" smtClean="0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642938" y="2428875"/>
          <a:ext cx="7924800" cy="1279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9"/>
                <a:gridCol w="2641609"/>
                <a:gridCol w="2641609"/>
              </a:tblGrid>
              <a:tr h="64008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x = 4.35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4.35</a:t>
                      </a:r>
                      <a:r>
                        <a:rPr lang="en-GB" b="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 + 5 =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23.9225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Too small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 marL="92665" marR="92665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x = 4.36</a:t>
                      </a:r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4.36</a:t>
                      </a:r>
                      <a:r>
                        <a:rPr lang="en-GB" baseline="30000" dirty="0" smtClean="0"/>
                        <a:t>2</a:t>
                      </a:r>
                      <a:r>
                        <a:rPr lang="en-GB" dirty="0" smtClean="0"/>
                        <a:t> + 5 =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24.0096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 marL="92665" marR="92665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Too big</a:t>
                      </a:r>
                      <a:endParaRPr lang="en-GB" dirty="0"/>
                    </a:p>
                  </a:txBody>
                  <a:tcPr marL="92665" marR="9266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Session Summary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28750"/>
            <a:ext cx="8229600" cy="4786313"/>
          </a:xfrm>
        </p:spPr>
        <p:txBody>
          <a:bodyPr/>
          <a:lstStyle/>
          <a:p>
            <a:pPr eaLnBrk="1" hangingPunct="1"/>
            <a:r>
              <a:rPr lang="en-US" smtClean="0"/>
              <a:t>Surds</a:t>
            </a:r>
          </a:p>
          <a:p>
            <a:pPr eaLnBrk="1" hangingPunct="1"/>
            <a:r>
              <a:rPr lang="en-US" smtClean="0"/>
              <a:t>Simplifying Surds</a:t>
            </a:r>
          </a:p>
          <a:p>
            <a:pPr eaLnBrk="1" hangingPunct="1"/>
            <a:r>
              <a:rPr lang="en-US" smtClean="0"/>
              <a:t>Rationalising Surds</a:t>
            </a:r>
          </a:p>
          <a:p>
            <a:pPr eaLnBrk="1" hangingPunct="1"/>
            <a:r>
              <a:rPr lang="en-US" smtClean="0"/>
              <a:t>Conjugate Pairs</a:t>
            </a:r>
          </a:p>
          <a:p>
            <a:pPr eaLnBrk="1" hangingPunct="1"/>
            <a:r>
              <a:rPr lang="en-US" smtClean="0"/>
              <a:t>Trail &amp; Improvement</a:t>
            </a:r>
          </a:p>
        </p:txBody>
      </p:sp>
      <p:sp>
        <p:nvSpPr>
          <p:cNvPr id="3072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F71376F-F381-44A4-85DB-0CC21141F667}" type="datetime1">
              <a:rPr lang="en-GB" smtClean="0"/>
              <a:pPr/>
              <a:t>01/11/2010</a:t>
            </a:fld>
            <a:endParaRPr lang="en-GB" smtClean="0"/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5EA132-6F2C-4EF0-997D-8C6B9BED4B19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000" dirty="0" smtClean="0">
                <a:solidFill>
                  <a:schemeClr val="accent4"/>
                </a:solidFill>
              </a:rPr>
              <a:t>Starter </a:t>
            </a:r>
            <a:r>
              <a:rPr lang="en-GB" sz="4000" dirty="0" smtClean="0">
                <a:solidFill>
                  <a:schemeClr val="accent4"/>
                </a:solidFill>
              </a:rPr>
              <a:t>Questions(group work)</a:t>
            </a:r>
            <a:endParaRPr lang="en-GB" sz="4000" dirty="0" smtClean="0">
              <a:solidFill>
                <a:schemeClr val="accent4"/>
              </a:solidFill>
            </a:endParaRPr>
          </a:p>
        </p:txBody>
      </p:sp>
      <p:sp>
        <p:nvSpPr>
          <p:cNvPr id="1035" name="Content Placehold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Use a calculator to find the values of </a:t>
            </a:r>
            <a:r>
              <a:rPr lang="en-GB" dirty="0" smtClean="0">
                <a:latin typeface="Comic Sans MS" pitchFamily="66" charset="0"/>
              </a:rPr>
              <a:t>: </a:t>
            </a:r>
            <a:endParaRPr lang="en-GB" dirty="0" smtClean="0">
              <a:latin typeface="Comic Sans MS" pitchFamily="66" charset="0"/>
            </a:endParaRPr>
          </a:p>
          <a:p>
            <a:endParaRPr lang="en-GB" dirty="0" smtClean="0"/>
          </a:p>
        </p:txBody>
      </p:sp>
      <p:sp>
        <p:nvSpPr>
          <p:cNvPr id="94222" name="Text Box 14"/>
          <p:cNvSpPr txBox="1">
            <a:spLocks noChangeArrowheads="1"/>
          </p:cNvSpPr>
          <p:nvPr/>
        </p:nvSpPr>
        <p:spPr bwMode="auto">
          <a:xfrm>
            <a:off x="2503488" y="2852738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00CC"/>
                </a:solidFill>
                <a:latin typeface="Comic Sans MS" pitchFamily="66" charset="0"/>
              </a:rPr>
              <a:t>= 6</a:t>
            </a:r>
            <a:endParaRPr lang="en-GB" sz="40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94224" name="Text Box 16"/>
          <p:cNvSpPr txBox="1">
            <a:spLocks noChangeArrowheads="1"/>
          </p:cNvSpPr>
          <p:nvPr/>
        </p:nvSpPr>
        <p:spPr bwMode="auto">
          <a:xfrm>
            <a:off x="6756400" y="2852738"/>
            <a:ext cx="1223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solidFill>
                  <a:srgbClr val="0000CC"/>
                </a:solidFill>
                <a:latin typeface="Comic Sans MS" pitchFamily="66" charset="0"/>
              </a:rPr>
              <a:t>= 12</a:t>
            </a:r>
          </a:p>
        </p:txBody>
      </p:sp>
      <p:sp>
        <p:nvSpPr>
          <p:cNvPr id="94226" name="Text Box 18"/>
          <p:cNvSpPr txBox="1">
            <a:spLocks noChangeArrowheads="1"/>
          </p:cNvSpPr>
          <p:nvPr/>
        </p:nvSpPr>
        <p:spPr bwMode="auto">
          <a:xfrm>
            <a:off x="2582863" y="4311650"/>
            <a:ext cx="9286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 dirty="0" smtClean="0">
                <a:solidFill>
                  <a:srgbClr val="0000CC"/>
                </a:solidFill>
                <a:latin typeface="Comic Sans MS" pitchFamily="66" charset="0"/>
              </a:rPr>
              <a:t>= 3</a:t>
            </a:r>
            <a:endParaRPr lang="en-GB" sz="40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7065963" y="431165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solidFill>
                  <a:srgbClr val="0000CC"/>
                </a:solidFill>
                <a:latin typeface="Comic Sans MS" pitchFamily="66" charset="0"/>
              </a:rPr>
              <a:t>= 2</a:t>
            </a:r>
          </a:p>
        </p:txBody>
      </p:sp>
      <p:graphicFrame>
        <p:nvGraphicFramePr>
          <p:cNvPr id="1026" name="Object 10"/>
          <p:cNvGraphicFramePr>
            <a:graphicFrameLocks noChangeAspect="1"/>
          </p:cNvGraphicFramePr>
          <p:nvPr/>
        </p:nvGraphicFramePr>
        <p:xfrm>
          <a:off x="815975" y="2643188"/>
          <a:ext cx="1428750" cy="1071562"/>
        </p:xfrm>
        <a:graphic>
          <a:graphicData uri="http://schemas.openxmlformats.org/presentationml/2006/ole">
            <p:oleObj spid="_x0000_s1026" name="Equation" r:id="rId4" imgW="304560" imgH="228600" progId="Equation.3">
              <p:embed/>
            </p:oleObj>
          </a:graphicData>
        </a:graphic>
      </p:graphicFrame>
      <p:graphicFrame>
        <p:nvGraphicFramePr>
          <p:cNvPr id="1027" name="Object 11"/>
          <p:cNvGraphicFramePr>
            <a:graphicFrameLocks noChangeAspect="1"/>
          </p:cNvGraphicFramePr>
          <p:nvPr/>
        </p:nvGraphicFramePr>
        <p:xfrm>
          <a:off x="4643438" y="2673350"/>
          <a:ext cx="1785937" cy="1011238"/>
        </p:xfrm>
        <a:graphic>
          <a:graphicData uri="http://schemas.openxmlformats.org/presentationml/2006/ole">
            <p:oleObj spid="_x0000_s1027" name="Equation" r:id="rId5" imgW="380880" imgH="215640" progId="Equation.3">
              <p:embed/>
            </p:oleObj>
          </a:graphicData>
        </a:graphic>
      </p:graphicFrame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958850" y="4043363"/>
          <a:ext cx="1071563" cy="1069975"/>
        </p:xfrm>
        <a:graphic>
          <a:graphicData uri="http://schemas.openxmlformats.org/presentationml/2006/ole">
            <p:oleObj spid="_x0000_s1028" name="Equation" r:id="rId6" imgW="228600" imgH="228600" progId="Equation.3">
              <p:embed/>
            </p:oleObj>
          </a:graphicData>
        </a:graphic>
      </p:graphicFrame>
      <p:graphicFrame>
        <p:nvGraphicFramePr>
          <p:cNvPr id="1029" name="Object 13"/>
          <p:cNvGraphicFramePr>
            <a:graphicFrameLocks noChangeAspect="1"/>
          </p:cNvGraphicFramePr>
          <p:nvPr/>
        </p:nvGraphicFramePr>
        <p:xfrm>
          <a:off x="4999038" y="4043363"/>
          <a:ext cx="1428750" cy="1069975"/>
        </p:xfrm>
        <a:graphic>
          <a:graphicData uri="http://schemas.openxmlformats.org/presentationml/2006/ole">
            <p:oleObj spid="_x0000_s1029" name="Equation" r:id="rId7" imgW="304560" imgH="228600" progId="Equation.3">
              <p:embed/>
            </p:oleObj>
          </a:graphicData>
        </a:graphic>
      </p:graphicFrame>
      <p:graphicFrame>
        <p:nvGraphicFramePr>
          <p:cNvPr id="1030" name="Object 14"/>
          <p:cNvGraphicFramePr>
            <a:graphicFrameLocks noChangeAspect="1"/>
          </p:cNvGraphicFramePr>
          <p:nvPr/>
        </p:nvGraphicFramePr>
        <p:xfrm>
          <a:off x="571500" y="5214938"/>
          <a:ext cx="1131888" cy="1011237"/>
        </p:xfrm>
        <a:graphic>
          <a:graphicData uri="http://schemas.openxmlformats.org/presentationml/2006/ole">
            <p:oleObj spid="_x0000_s1030" name="Equation" r:id="rId8" imgW="241200" imgH="215640" progId="Equation.3">
              <p:embed/>
            </p:oleObj>
          </a:graphicData>
        </a:graphic>
      </p:graphicFrame>
      <p:graphicFrame>
        <p:nvGraphicFramePr>
          <p:cNvPr id="1031" name="Object 15"/>
          <p:cNvGraphicFramePr>
            <a:graphicFrameLocks noChangeAspect="1"/>
          </p:cNvGraphicFramePr>
          <p:nvPr/>
        </p:nvGraphicFramePr>
        <p:xfrm>
          <a:off x="5037138" y="5286375"/>
          <a:ext cx="1428750" cy="928688"/>
        </p:xfrm>
        <a:graphic>
          <a:graphicData uri="http://schemas.openxmlformats.org/presentationml/2006/ole">
            <p:oleObj spid="_x0000_s1031" name="Equation" r:id="rId9" imgW="304560" imgH="215640" progId="Equation.3">
              <p:embed/>
            </p:oleObj>
          </a:graphicData>
        </a:graphic>
      </p:graphicFrame>
      <p:graphicFrame>
        <p:nvGraphicFramePr>
          <p:cNvPr id="1032" name="Object 16"/>
          <p:cNvGraphicFramePr>
            <a:graphicFrameLocks noChangeAspect="1"/>
          </p:cNvGraphicFramePr>
          <p:nvPr/>
        </p:nvGraphicFramePr>
        <p:xfrm>
          <a:off x="2030413" y="5357813"/>
          <a:ext cx="1905000" cy="833437"/>
        </p:xfrm>
        <a:graphic>
          <a:graphicData uri="http://schemas.openxmlformats.org/presentationml/2006/ole">
            <p:oleObj spid="_x0000_s1032" name="Equation" r:id="rId10" imgW="406080" imgH="177480" progId="Equation.3">
              <p:embed/>
            </p:oleObj>
          </a:graphicData>
        </a:graphic>
      </p:graphicFrame>
      <p:graphicFrame>
        <p:nvGraphicFramePr>
          <p:cNvPr id="1033" name="Object 17"/>
          <p:cNvGraphicFramePr>
            <a:graphicFrameLocks noChangeAspect="1"/>
          </p:cNvGraphicFramePr>
          <p:nvPr/>
        </p:nvGraphicFramePr>
        <p:xfrm>
          <a:off x="6464300" y="5357813"/>
          <a:ext cx="2024063" cy="833437"/>
        </p:xfrm>
        <a:graphic>
          <a:graphicData uri="http://schemas.openxmlformats.org/presentationml/2006/ole">
            <p:oleObj spid="_x0000_s1033" name="Equation" r:id="rId11" imgW="4316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22" grpId="0"/>
      <p:bldP spid="94224" grpId="0"/>
      <p:bldP spid="94226" grpId="0"/>
      <p:bldP spid="942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>
                <a:solidFill>
                  <a:schemeClr val="bg1"/>
                </a:solidFill>
              </a:rPr>
              <a:t>What is a Surd ?</a:t>
            </a:r>
          </a:p>
        </p:txBody>
      </p:sp>
      <p:sp>
        <p:nvSpPr>
          <p:cNvPr id="2057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These roots have exact values and are called </a:t>
            </a:r>
            <a:r>
              <a:rPr lang="en-GB" u="sng" smtClean="0">
                <a:latin typeface="Comic Sans MS" pitchFamily="66" charset="0"/>
              </a:rPr>
              <a:t>rational</a:t>
            </a:r>
          </a:p>
          <a:p>
            <a:endParaRPr lang="en-GB" u="sng" smtClean="0">
              <a:latin typeface="Comic Sans MS" pitchFamily="66" charset="0"/>
            </a:endParaRPr>
          </a:p>
          <a:p>
            <a:endParaRPr lang="en-GB" u="sng" smtClean="0">
              <a:latin typeface="Comic Sans MS" pitchFamily="66" charset="0"/>
            </a:endParaRPr>
          </a:p>
          <a:p>
            <a:r>
              <a:rPr lang="en-GB" smtClean="0">
                <a:latin typeface="Comic Sans MS" pitchFamily="66" charset="0"/>
              </a:rPr>
              <a:t>These roots do NOT have exact values and are called </a:t>
            </a:r>
            <a:r>
              <a:rPr lang="en-GB" u="sng" smtClean="0">
                <a:latin typeface="Comic Sans MS" pitchFamily="66" charset="0"/>
              </a:rPr>
              <a:t>irrational</a:t>
            </a:r>
            <a:r>
              <a:rPr lang="en-GB" smtClean="0">
                <a:latin typeface="Comic Sans MS" pitchFamily="66" charset="0"/>
              </a:rPr>
              <a:t> OR</a:t>
            </a:r>
          </a:p>
          <a:p>
            <a:endParaRPr lang="en-GB" u="sng" smtClean="0">
              <a:latin typeface="Comic Sans MS" pitchFamily="66" charset="0"/>
            </a:endParaRPr>
          </a:p>
          <a:p>
            <a:endParaRPr lang="en-GB" smtClean="0"/>
          </a:p>
        </p:txBody>
      </p:sp>
      <p:sp>
        <p:nvSpPr>
          <p:cNvPr id="2058" name="Text Box 8"/>
          <p:cNvSpPr txBox="1">
            <a:spLocks noChangeArrowheads="1"/>
          </p:cNvSpPr>
          <p:nvPr/>
        </p:nvSpPr>
        <p:spPr bwMode="auto">
          <a:xfrm>
            <a:off x="2843213" y="2798763"/>
            <a:ext cx="1008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6</a:t>
            </a:r>
          </a:p>
        </p:txBody>
      </p:sp>
      <p:sp>
        <p:nvSpPr>
          <p:cNvPr id="2059" name="Text Box 9"/>
          <p:cNvSpPr txBox="1">
            <a:spLocks noChangeArrowheads="1"/>
          </p:cNvSpPr>
          <p:nvPr/>
        </p:nvSpPr>
        <p:spPr bwMode="auto">
          <a:xfrm>
            <a:off x="6804025" y="2727325"/>
            <a:ext cx="1223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12</a:t>
            </a: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6500813" y="4357688"/>
            <a:ext cx="1370012" cy="523875"/>
          </a:xfrm>
          <a:prstGeom prst="rect">
            <a:avLst/>
          </a:prstGeom>
          <a:solidFill>
            <a:srgbClr val="4D4D4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GB" sz="2800" i="1" u="sng" dirty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Surds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1392238" y="2686050"/>
          <a:ext cx="1250950" cy="936625"/>
        </p:xfrm>
        <a:graphic>
          <a:graphicData uri="http://schemas.openxmlformats.org/presentationml/2006/ole">
            <p:oleObj spid="_x0000_s2050" name="Equation" r:id="rId4" imgW="304560" imgH="228600" progId="Equation.3">
              <p:embed/>
            </p:oleObj>
          </a:graphicData>
        </a:graphic>
      </p:graphicFrame>
      <p:graphicFrame>
        <p:nvGraphicFramePr>
          <p:cNvPr id="2051" name="Object 9"/>
          <p:cNvGraphicFramePr>
            <a:graphicFrameLocks noChangeAspect="1"/>
          </p:cNvGraphicFramePr>
          <p:nvPr/>
        </p:nvGraphicFramePr>
        <p:xfrm>
          <a:off x="5251450" y="2673350"/>
          <a:ext cx="1463675" cy="828675"/>
        </p:xfrm>
        <a:graphic>
          <a:graphicData uri="http://schemas.openxmlformats.org/presentationml/2006/ole">
            <p:oleObj spid="_x0000_s2051" name="Equation" r:id="rId5" imgW="380880" imgH="215640" progId="Equation.3">
              <p:embed/>
            </p:oleObj>
          </a:graphicData>
        </a:graphic>
      </p:graphicFrame>
      <p:graphicFrame>
        <p:nvGraphicFramePr>
          <p:cNvPr id="2052" name="Object 10"/>
          <p:cNvGraphicFramePr>
            <a:graphicFrameLocks noChangeAspect="1"/>
          </p:cNvGraphicFramePr>
          <p:nvPr/>
        </p:nvGraphicFramePr>
        <p:xfrm>
          <a:off x="571500" y="5072063"/>
          <a:ext cx="1131888" cy="1011237"/>
        </p:xfrm>
        <a:graphic>
          <a:graphicData uri="http://schemas.openxmlformats.org/presentationml/2006/ole">
            <p:oleObj spid="_x0000_s2052" name="Equation" r:id="rId6" imgW="241200" imgH="215640" progId="Equation.3">
              <p:embed/>
            </p:oleObj>
          </a:graphicData>
        </a:graphic>
      </p:graphicFrame>
      <p:graphicFrame>
        <p:nvGraphicFramePr>
          <p:cNvPr id="2053" name="Object 11"/>
          <p:cNvGraphicFramePr>
            <a:graphicFrameLocks noChangeAspect="1"/>
          </p:cNvGraphicFramePr>
          <p:nvPr/>
        </p:nvGraphicFramePr>
        <p:xfrm>
          <a:off x="5037138" y="5143500"/>
          <a:ext cx="1428750" cy="928688"/>
        </p:xfrm>
        <a:graphic>
          <a:graphicData uri="http://schemas.openxmlformats.org/presentationml/2006/ole">
            <p:oleObj spid="_x0000_s2053" name="Equation" r:id="rId7" imgW="304560" imgH="215640" progId="Equation.3">
              <p:embed/>
            </p:oleObj>
          </a:graphicData>
        </a:graphic>
      </p:graphicFrame>
      <p:graphicFrame>
        <p:nvGraphicFramePr>
          <p:cNvPr id="2054" name="Object 12"/>
          <p:cNvGraphicFramePr>
            <a:graphicFrameLocks noChangeAspect="1"/>
          </p:cNvGraphicFramePr>
          <p:nvPr/>
        </p:nvGraphicFramePr>
        <p:xfrm>
          <a:off x="2030413" y="5214938"/>
          <a:ext cx="1905000" cy="833437"/>
        </p:xfrm>
        <a:graphic>
          <a:graphicData uri="http://schemas.openxmlformats.org/presentationml/2006/ole">
            <p:oleObj spid="_x0000_s2054" name="Equation" r:id="rId8" imgW="406080" imgH="177480" progId="Equation.3">
              <p:embed/>
            </p:oleObj>
          </a:graphicData>
        </a:graphic>
      </p:graphicFrame>
      <p:graphicFrame>
        <p:nvGraphicFramePr>
          <p:cNvPr id="2055" name="Object 13"/>
          <p:cNvGraphicFramePr>
            <a:graphicFrameLocks noChangeAspect="1"/>
          </p:cNvGraphicFramePr>
          <p:nvPr/>
        </p:nvGraphicFramePr>
        <p:xfrm>
          <a:off x="6464300" y="5214938"/>
          <a:ext cx="2024063" cy="833437"/>
        </p:xfrm>
        <a:graphic>
          <a:graphicData uri="http://schemas.openxmlformats.org/presentationml/2006/ole">
            <p:oleObj spid="_x0000_s2055" name="Equation" r:id="rId9" imgW="43164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62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62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2059" grpId="0"/>
      <p:bldP spid="962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smtClean="0">
                <a:solidFill>
                  <a:schemeClr val="bg1"/>
                </a:solidFill>
              </a:rPr>
              <a:t>Adding &amp; Subtracting Surds</a:t>
            </a:r>
          </a:p>
        </p:txBody>
      </p:sp>
      <p:sp>
        <p:nvSpPr>
          <p:cNvPr id="3079" name="Content Placeholder 14"/>
          <p:cNvSpPr>
            <a:spLocks noGrp="1"/>
          </p:cNvSpPr>
          <p:nvPr>
            <p:ph idx="1"/>
          </p:nvPr>
        </p:nvSpPr>
        <p:spPr>
          <a:xfrm>
            <a:off x="609600" y="1785938"/>
            <a:ext cx="7924800" cy="4233862"/>
          </a:xfrm>
        </p:spPr>
        <p:txBody>
          <a:bodyPr/>
          <a:lstStyle/>
          <a:p>
            <a:r>
              <a:rPr lang="en-GB" smtClean="0">
                <a:latin typeface="Comic Sans MS" pitchFamily="66" charset="0"/>
              </a:rPr>
              <a:t>To add or subtract surds such as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mtClean="0">
                <a:latin typeface="Comic Sans MS" pitchFamily="66" charset="0"/>
                <a:sym typeface="Symbol" pitchFamily="18" charset="2"/>
              </a:rPr>
              <a:t>2, treat as a single object.</a:t>
            </a:r>
          </a:p>
          <a:p>
            <a:r>
              <a:rPr lang="en-GB" smtClean="0">
                <a:latin typeface="Comic Sans MS" pitchFamily="66" charset="0"/>
                <a:sym typeface="Symbol" pitchFamily="18" charset="2"/>
              </a:rPr>
              <a:t>Eg. </a:t>
            </a:r>
            <a:endParaRPr lang="en-GB" smtClean="0">
              <a:latin typeface="Comic Sans MS" pitchFamily="66" charset="0"/>
            </a:endParaRPr>
          </a:p>
          <a:p>
            <a:endParaRPr lang="en-GB" smtClean="0"/>
          </a:p>
        </p:txBody>
      </p:sp>
      <p:sp>
        <p:nvSpPr>
          <p:cNvPr id="6161" name="AutoShape 17"/>
          <p:cNvSpPr>
            <a:spLocks noChangeArrowheads="1"/>
          </p:cNvSpPr>
          <p:nvPr/>
        </p:nvSpPr>
        <p:spPr bwMode="auto">
          <a:xfrm>
            <a:off x="5500688" y="0"/>
            <a:ext cx="3214687" cy="1741488"/>
          </a:xfrm>
          <a:prstGeom prst="cloudCallout">
            <a:avLst>
              <a:gd name="adj1" fmla="val -79726"/>
              <a:gd name="adj2" fmla="val 46485"/>
            </a:avLst>
          </a:prstGeom>
          <a:solidFill>
            <a:schemeClr val="tx2">
              <a:lumMod val="85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GB" dirty="0">
                <a:solidFill>
                  <a:srgbClr val="0000CC"/>
                </a:solidFill>
                <a:latin typeface="Comic Sans MS" pitchFamily="66" charset="0"/>
              </a:rPr>
              <a:t>Note :</a:t>
            </a:r>
          </a:p>
          <a:p>
            <a:pPr algn="ctr">
              <a:defRPr/>
            </a:pPr>
            <a:endParaRPr lang="en-GB" dirty="0">
              <a:solidFill>
                <a:srgbClr val="0000CC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solidFill>
                  <a:srgbClr val="0000CC"/>
                </a:solidFill>
                <a:latin typeface="Comic Sans MS" pitchFamily="66" charset="0"/>
              </a:rPr>
              <a:t>√2 + √3 does not</a:t>
            </a:r>
          </a:p>
          <a:p>
            <a:pPr algn="ctr">
              <a:defRPr/>
            </a:pPr>
            <a:r>
              <a:rPr lang="en-GB" dirty="0">
                <a:solidFill>
                  <a:srgbClr val="0000CC"/>
                </a:solidFill>
                <a:latin typeface="Comic Sans MS" pitchFamily="66" charset="0"/>
              </a:rPr>
              <a:t>equal √5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1928813" y="2928938"/>
          <a:ext cx="2000250" cy="1333500"/>
        </p:xfrm>
        <a:graphic>
          <a:graphicData uri="http://schemas.openxmlformats.org/presentationml/2006/ole">
            <p:oleObj spid="_x0000_s3074" name="Equation" r:id="rId4" imgW="723600" imgH="482400" progId="Equation.3">
              <p:embed/>
            </p:oleObj>
          </a:graphicData>
        </a:graphic>
      </p:graphicFrame>
      <p:graphicFrame>
        <p:nvGraphicFramePr>
          <p:cNvPr id="3075" name="Object 10"/>
          <p:cNvGraphicFramePr>
            <a:graphicFrameLocks noChangeAspect="1"/>
          </p:cNvGraphicFramePr>
          <p:nvPr/>
        </p:nvGraphicFramePr>
        <p:xfrm>
          <a:off x="5221288" y="2928938"/>
          <a:ext cx="2560637" cy="1333500"/>
        </p:xfrm>
        <a:graphic>
          <a:graphicData uri="http://schemas.openxmlformats.org/presentationml/2006/ole">
            <p:oleObj spid="_x0000_s3075" name="Equation" r:id="rId5" imgW="927000" imgH="482400" progId="Equation.3">
              <p:embed/>
            </p:oleObj>
          </a:graphicData>
        </a:graphic>
      </p:graphicFrame>
      <p:graphicFrame>
        <p:nvGraphicFramePr>
          <p:cNvPr id="3076" name="Object 11"/>
          <p:cNvGraphicFramePr>
            <a:graphicFrameLocks noChangeAspect="1"/>
          </p:cNvGraphicFramePr>
          <p:nvPr/>
        </p:nvGraphicFramePr>
        <p:xfrm>
          <a:off x="1071563" y="4929188"/>
          <a:ext cx="4002087" cy="792162"/>
        </p:xfrm>
        <a:graphic>
          <a:graphicData uri="http://schemas.openxmlformats.org/presentationml/2006/ole">
            <p:oleObj spid="_x0000_s3076" name="Equation" r:id="rId6" imgW="1155600" imgH="228600" progId="Equation.3">
              <p:embed/>
            </p:oleObj>
          </a:graphicData>
        </a:graphic>
      </p:graphicFrame>
      <p:graphicFrame>
        <p:nvGraphicFramePr>
          <p:cNvPr id="3077" name="Object 13"/>
          <p:cNvGraphicFramePr>
            <a:graphicFrameLocks noChangeAspect="1"/>
          </p:cNvGraphicFramePr>
          <p:nvPr/>
        </p:nvGraphicFramePr>
        <p:xfrm>
          <a:off x="5929313" y="4929188"/>
          <a:ext cx="1622425" cy="768350"/>
        </p:xfrm>
        <a:graphic>
          <a:graphicData uri="http://schemas.openxmlformats.org/presentationml/2006/ole">
            <p:oleObj spid="_x0000_s3077" name="Equation" r:id="rId7" imgW="482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 build="p"/>
      <p:bldP spid="61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Multiplying Surds</a:t>
            </a:r>
          </a:p>
        </p:txBody>
      </p:sp>
      <p:graphicFrame>
        <p:nvGraphicFramePr>
          <p:cNvPr id="97290" name="Object 10"/>
          <p:cNvGraphicFramePr>
            <a:graphicFrameLocks noChangeAspect="1"/>
          </p:cNvGraphicFramePr>
          <p:nvPr>
            <p:ph idx="1"/>
          </p:nvPr>
        </p:nvGraphicFramePr>
        <p:xfrm>
          <a:off x="2071688" y="2857500"/>
          <a:ext cx="3108325" cy="642938"/>
        </p:xfrm>
        <a:graphic>
          <a:graphicData uri="http://schemas.openxmlformats.org/presentationml/2006/ole">
            <p:oleObj spid="_x0000_s4098" name="Equation" r:id="rId4" imgW="1841400" imgH="380880" progId="Equation.DSMT4">
              <p:embed/>
            </p:oleObj>
          </a:graphicData>
        </a:graphic>
      </p:graphicFrame>
      <p:graphicFrame>
        <p:nvGraphicFramePr>
          <p:cNvPr id="4099" name="Object 1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071688" y="1714500"/>
          <a:ext cx="4208462" cy="865188"/>
        </p:xfrm>
        <a:graphic>
          <a:graphicData uri="http://schemas.openxmlformats.org/presentationml/2006/ole">
            <p:oleObj spid="_x0000_s4099" name="Equation" r:id="rId5" imgW="1854000" imgH="380880" progId="Equation.DSMT4">
              <p:embed/>
            </p:oleObj>
          </a:graphicData>
        </a:graphic>
      </p:graphicFrame>
      <p:graphicFrame>
        <p:nvGraphicFramePr>
          <p:cNvPr id="97296" name="Object 1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071688" y="3714750"/>
          <a:ext cx="3295650" cy="638175"/>
        </p:xfrm>
        <a:graphic>
          <a:graphicData uri="http://schemas.openxmlformats.org/presentationml/2006/ole">
            <p:oleObj spid="_x0000_s4100" name="Equation" r:id="rId6" imgW="1968480" imgH="380880" progId="Equation.DSMT4">
              <p:embed/>
            </p:oleObj>
          </a:graphicData>
        </a:graphic>
      </p:graphicFrame>
      <p:sp>
        <p:nvSpPr>
          <p:cNvPr id="97298" name="Text Box 18"/>
          <p:cNvSpPr txBox="1">
            <a:spLocks noChangeArrowheads="1"/>
          </p:cNvSpPr>
          <p:nvPr/>
        </p:nvSpPr>
        <p:spPr bwMode="auto">
          <a:xfrm>
            <a:off x="785813" y="2643188"/>
            <a:ext cx="80724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3600">
                <a:latin typeface="Comic Sans MS" pitchFamily="66" charset="0"/>
              </a:rPr>
              <a:t>Eg</a:t>
            </a:r>
          </a:p>
          <a:p>
            <a:pPr>
              <a:buFont typeface="Arial" charset="0"/>
              <a:buChar char="•"/>
            </a:pPr>
            <a:endParaRPr lang="en-GB" sz="3600">
              <a:latin typeface="Comic Sans MS" pitchFamily="66" charset="0"/>
            </a:endParaRPr>
          </a:p>
          <a:p>
            <a:pPr>
              <a:buFont typeface="Arial" charset="0"/>
              <a:buChar char="•"/>
            </a:pPr>
            <a:endParaRPr lang="en-GB" sz="3600">
              <a:latin typeface="Comic Sans MS" pitchFamily="66" charset="0"/>
            </a:endParaRPr>
          </a:p>
          <a:p>
            <a:pPr>
              <a:buFont typeface="Arial" charset="0"/>
              <a:buChar char="•"/>
            </a:pPr>
            <a:endParaRPr lang="en-GB" sz="3600">
              <a:latin typeface="Comic Sans MS" pitchFamily="66" charset="0"/>
            </a:endParaRPr>
          </a:p>
          <a:p>
            <a:pPr>
              <a:buFont typeface="Arial" charset="0"/>
              <a:buChar char="•"/>
            </a:pPr>
            <a:r>
              <a:rPr lang="en-GB" sz="3600">
                <a:latin typeface="Comic Sans MS" pitchFamily="66" charset="0"/>
              </a:rPr>
              <a:t>List the first 10 square numbers</a:t>
            </a:r>
          </a:p>
          <a:p>
            <a:pPr>
              <a:buFont typeface="Arial" charset="0"/>
              <a:buChar char="•"/>
            </a:pPr>
            <a:r>
              <a:rPr lang="en-GB" sz="3600">
                <a:solidFill>
                  <a:srgbClr val="0000CC"/>
                </a:solidFill>
                <a:latin typeface="Comic Sans MS" pitchFamily="66" charset="0"/>
              </a:rPr>
              <a:t>1, 2, 4, 9, 16, 25, 36, 49, 64, 81, 100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97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97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97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7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97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Simplifying Surds</a:t>
            </a:r>
          </a:p>
        </p:txBody>
      </p:sp>
      <p:sp>
        <p:nvSpPr>
          <p:cNvPr id="22531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Some square roots can be simplified by using this rule -</a:t>
            </a:r>
          </a:p>
          <a:p>
            <a:endParaRPr lang="en-GB" b="1" smtClean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071563" y="28575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>
                <a:latin typeface="Comic Sans MS" pitchFamily="66" charset="0"/>
              </a:rPr>
              <a:t>  </a:t>
            </a:r>
            <a:r>
              <a:rPr lang="en-GB" sz="3600" b="1">
                <a:latin typeface="Comic Sans MS" pitchFamily="66" charset="0"/>
                <a:sym typeface="Symbol" pitchFamily="18" charset="2"/>
              </a:rPr>
              <a:t>12</a:t>
            </a:r>
            <a:r>
              <a:rPr lang="en-GB" sz="3600">
                <a:latin typeface="Comic Sans MS" pitchFamily="66" charset="0"/>
              </a:rPr>
              <a:t>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786188" y="28575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00CC"/>
                </a:solidFill>
                <a:latin typeface="Comic Sans MS" pitchFamily="66" charset="0"/>
              </a:rPr>
              <a:t>To simplify </a:t>
            </a:r>
            <a:r>
              <a:rPr lang="en-GB" b="1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12 </a:t>
            </a:r>
            <a:r>
              <a:rPr lang="en-GB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we must </a:t>
            </a:r>
            <a:r>
              <a:rPr lang="en-GB">
                <a:solidFill>
                  <a:srgbClr val="0000CC"/>
                </a:solidFill>
                <a:latin typeface="Comic Sans MS" pitchFamily="66" charset="0"/>
              </a:rPr>
              <a:t>split 12 into factors with at least one being a square number.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285875" y="4071938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>
                <a:latin typeface="Comic Sans MS" pitchFamily="66" charset="0"/>
              </a:rPr>
              <a:t>= </a:t>
            </a:r>
            <a:r>
              <a:rPr lang="en-GB" sz="36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3600">
                <a:latin typeface="Comic Sans MS" pitchFamily="66" charset="0"/>
                <a:sym typeface="Symbol" pitchFamily="18" charset="2"/>
              </a:rPr>
              <a:t>4 x </a:t>
            </a:r>
            <a:r>
              <a:rPr lang="en-GB" sz="36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3600">
                <a:latin typeface="Comic Sans MS" pitchFamily="66" charset="0"/>
                <a:sym typeface="Symbol" pitchFamily="18" charset="2"/>
              </a:rPr>
              <a:t>3</a:t>
            </a:r>
            <a:endParaRPr lang="en-GB" sz="3600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786188" y="4143375"/>
            <a:ext cx="4618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00CC"/>
                </a:solidFill>
                <a:latin typeface="Comic Sans MS" pitchFamily="66" charset="0"/>
              </a:rPr>
              <a:t>Now simplify the square root.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285875" y="5143500"/>
            <a:ext cx="1724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latin typeface="Comic Sans MS" pitchFamily="66" charset="0"/>
              </a:rPr>
              <a:t>= 2 </a:t>
            </a:r>
            <a:r>
              <a:rPr lang="en-GB" sz="40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4000">
                <a:latin typeface="Comic Sans MS" pitchFamily="66" charset="0"/>
                <a:sym typeface="Symbol" pitchFamily="18" charset="2"/>
              </a:rPr>
              <a:t>3</a:t>
            </a:r>
            <a:endParaRPr lang="en-GB" sz="4000" b="1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smtClean="0">
                <a:solidFill>
                  <a:schemeClr val="bg1"/>
                </a:solidFill>
              </a:rPr>
              <a:t>Have a go - </a:t>
            </a:r>
          </a:p>
        </p:txBody>
      </p:sp>
      <p:sp>
        <p:nvSpPr>
          <p:cNvPr id="23555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You need to look for square numbers</a:t>
            </a:r>
          </a:p>
          <a:p>
            <a:endParaRPr lang="en-GB" smtClean="0"/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714375" y="2411413"/>
            <a:ext cx="205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>
                <a:latin typeface="Comic Sans MS" pitchFamily="66" charset="0"/>
                <a:sym typeface="Symbol" pitchFamily="18" charset="2"/>
              </a:rPr>
              <a:t> 45 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14375" y="3173413"/>
            <a:ext cx="190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=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9 x 5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14375" y="4087813"/>
            <a:ext cx="1368425" cy="523875"/>
          </a:xfrm>
          <a:prstGeom prst="rect">
            <a:avLst/>
          </a:prstGeom>
          <a:solidFill>
            <a:srgbClr val="4D4D4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chemeClr val="bg1"/>
                </a:solidFill>
                <a:latin typeface="Comic Sans MS" pitchFamily="66" charset="0"/>
              </a:rPr>
              <a:t>=   3</a:t>
            </a:r>
            <a:r>
              <a:rPr lang="en-GB" sz="28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2800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5</a:t>
            </a:r>
            <a:r>
              <a:rPr lang="en-GB" sz="280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3305175" y="2411413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>
                <a:latin typeface="Comic Sans MS" pitchFamily="66" charset="0"/>
              </a:rPr>
              <a:t> </a:t>
            </a:r>
            <a:r>
              <a:rPr lang="en-GB" sz="3600">
                <a:latin typeface="Comic Sans MS" pitchFamily="66" charset="0"/>
                <a:sym typeface="Symbol" pitchFamily="18" charset="2"/>
              </a:rPr>
              <a:t> 32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305175" y="3173413"/>
            <a:ext cx="2089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=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16 x 2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305175" y="4087813"/>
            <a:ext cx="1298575" cy="523875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chemeClr val="bg1"/>
                </a:solidFill>
                <a:latin typeface="Comic Sans MS" pitchFamily="66" charset="0"/>
              </a:rPr>
              <a:t>=  4</a:t>
            </a:r>
            <a:r>
              <a:rPr lang="en-GB" sz="28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2800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2</a:t>
            </a:r>
            <a:endParaRPr lang="en-GB" sz="2800" b="1">
              <a:solidFill>
                <a:schemeClr val="bg1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3562" name="Text Box 8"/>
          <p:cNvSpPr txBox="1">
            <a:spLocks noChangeArrowheads="1"/>
          </p:cNvSpPr>
          <p:nvPr/>
        </p:nvSpPr>
        <p:spPr bwMode="auto">
          <a:xfrm>
            <a:off x="6124575" y="2411413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>
                <a:latin typeface="Comic Sans MS" pitchFamily="66" charset="0"/>
                <a:sym typeface="Symbol" pitchFamily="18" charset="2"/>
              </a:rPr>
              <a:t> 72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124575" y="3173413"/>
            <a:ext cx="2133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=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2800">
                <a:latin typeface="Comic Sans MS" pitchFamily="66" charset="0"/>
                <a:sym typeface="Symbol" pitchFamily="18" charset="2"/>
              </a:rPr>
              <a:t>4 x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 </a:t>
            </a:r>
            <a:r>
              <a:rPr lang="en-GB" sz="2800">
                <a:latin typeface="Comic Sans MS" pitchFamily="66" charset="0"/>
                <a:sym typeface="Symbol" pitchFamily="18" charset="2"/>
              </a:rPr>
              <a:t>18</a:t>
            </a:r>
            <a:endParaRPr lang="en-GB" sz="2800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124575" y="4087813"/>
            <a:ext cx="2362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= 2 x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2800">
                <a:latin typeface="Comic Sans MS" pitchFamily="66" charset="0"/>
                <a:sym typeface="Symbol" pitchFamily="18" charset="2"/>
              </a:rPr>
              <a:t>9 x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</a:t>
            </a:r>
            <a:r>
              <a:rPr lang="en-GB" sz="2800">
                <a:latin typeface="Comic Sans MS" pitchFamily="66" charset="0"/>
                <a:sym typeface="Symbol" pitchFamily="18" charset="2"/>
              </a:rPr>
              <a:t>2</a:t>
            </a:r>
            <a:endParaRPr lang="en-GB" sz="2800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124575" y="4838700"/>
            <a:ext cx="2222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latin typeface="Comic Sans MS" pitchFamily="66" charset="0"/>
              </a:rPr>
              <a:t>= 2 x 3 x </a:t>
            </a:r>
            <a:r>
              <a:rPr lang="en-GB" sz="2800" b="1">
                <a:latin typeface="Comic Sans MS" pitchFamily="66" charset="0"/>
                <a:sym typeface="Symbol" pitchFamily="18" charset="2"/>
              </a:rPr>
              <a:t>2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6196013" y="5573713"/>
            <a:ext cx="1287462" cy="523875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>
                <a:solidFill>
                  <a:schemeClr val="bg1"/>
                </a:solidFill>
                <a:latin typeface="Comic Sans MS" pitchFamily="66" charset="0"/>
              </a:rPr>
              <a:t>= 6</a:t>
            </a:r>
            <a:r>
              <a:rPr lang="en-GB" sz="28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8195" grpId="0"/>
      <p:bldP spid="8196" grpId="0" animBg="1"/>
      <p:bldP spid="23559" grpId="0"/>
      <p:bldP spid="8198" grpId="0"/>
      <p:bldP spid="8199" grpId="0" animBg="1"/>
      <p:bldP spid="23562" grpId="0"/>
      <p:bldP spid="8201" grpId="0"/>
      <p:bldP spid="8202" grpId="0"/>
      <p:bldP spid="8203" grpId="0"/>
      <p:bldP spid="820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400" smtClean="0">
                <a:solidFill>
                  <a:schemeClr val="bg1"/>
                </a:solidFill>
              </a:rPr>
              <a:t>Simplifying Surds</a:t>
            </a:r>
          </a:p>
        </p:txBody>
      </p:sp>
      <p:sp>
        <p:nvSpPr>
          <p:cNvPr id="24579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>
                <a:latin typeface="Comic Sans MS" pitchFamily="66" charset="0"/>
              </a:rPr>
              <a:t>Simplify the following square roots :</a:t>
            </a:r>
          </a:p>
          <a:p>
            <a:endParaRPr lang="en-GB" smtClean="0">
              <a:latin typeface="Comic Sans MS" pitchFamily="66" charset="0"/>
            </a:endParaRPr>
          </a:p>
          <a:p>
            <a:pPr>
              <a:spcBef>
                <a:spcPct val="0"/>
              </a:spcBef>
            </a:pPr>
            <a:r>
              <a:rPr lang="en-GB" smtClean="0">
                <a:latin typeface="Comic Sans MS" pitchFamily="66" charset="0"/>
              </a:rPr>
              <a:t>(1)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20	 </a:t>
            </a:r>
            <a:r>
              <a:rPr lang="en-GB" smtClean="0">
                <a:latin typeface="Comic Sans MS" pitchFamily="66" charset="0"/>
              </a:rPr>
              <a:t>(2)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27		</a:t>
            </a:r>
            <a:r>
              <a:rPr lang="en-GB" smtClean="0">
                <a:latin typeface="Comic Sans MS" pitchFamily="66" charset="0"/>
              </a:rPr>
              <a:t>(3)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48</a:t>
            </a:r>
          </a:p>
          <a:p>
            <a:pPr>
              <a:spcBef>
                <a:spcPct val="0"/>
              </a:spcBef>
            </a:pPr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0"/>
              </a:spcBef>
            </a:pPr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0"/>
              </a:spcBef>
            </a:pPr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pPr>
              <a:spcBef>
                <a:spcPct val="0"/>
              </a:spcBef>
            </a:pPr>
            <a:r>
              <a:rPr lang="en-GB" smtClean="0">
                <a:latin typeface="Comic Sans MS" pitchFamily="66" charset="0"/>
              </a:rPr>
              <a:t>(4)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75	</a:t>
            </a:r>
            <a:r>
              <a:rPr lang="en-GB" smtClean="0">
                <a:latin typeface="Comic Sans MS" pitchFamily="66" charset="0"/>
              </a:rPr>
              <a:t>(5)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4500	</a:t>
            </a:r>
            <a:r>
              <a:rPr lang="en-GB" smtClean="0">
                <a:latin typeface="Comic Sans MS" pitchFamily="66" charset="0"/>
              </a:rPr>
              <a:t>(6) </a:t>
            </a:r>
            <a:r>
              <a:rPr lang="en-GB" b="1" smtClean="0">
                <a:latin typeface="Comic Sans MS" pitchFamily="66" charset="0"/>
                <a:sym typeface="Symbol" pitchFamily="18" charset="2"/>
              </a:rPr>
              <a:t> 3200</a:t>
            </a:r>
          </a:p>
          <a:p>
            <a:pPr>
              <a:buFont typeface="Wingdings" pitchFamily="2" charset="2"/>
              <a:buNone/>
            </a:pPr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endParaRPr lang="en-GB" b="1" smtClean="0">
              <a:latin typeface="Comic Sans MS" pitchFamily="66" charset="0"/>
              <a:sym typeface="Symbol" pitchFamily="18" charset="2"/>
            </a:endParaRPr>
          </a:p>
          <a:p>
            <a:endParaRPr lang="en-GB" smtClean="0"/>
          </a:p>
        </p:txBody>
      </p:sp>
      <p:sp>
        <p:nvSpPr>
          <p:cNvPr id="24580" name="Rectangle 11"/>
          <p:cNvSpPr>
            <a:spLocks noChangeArrowheads="1"/>
          </p:cNvSpPr>
          <p:nvPr/>
        </p:nvSpPr>
        <p:spPr bwMode="auto">
          <a:xfrm>
            <a:off x="1187450" y="3429000"/>
            <a:ext cx="1676400" cy="576263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4581" name="Rectangle 12"/>
          <p:cNvSpPr>
            <a:spLocks noChangeArrowheads="1"/>
          </p:cNvSpPr>
          <p:nvPr/>
        </p:nvSpPr>
        <p:spPr bwMode="auto">
          <a:xfrm>
            <a:off x="3625850" y="3429000"/>
            <a:ext cx="1676400" cy="576263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4582" name="Rectangle 13"/>
          <p:cNvSpPr>
            <a:spLocks noChangeArrowheads="1"/>
          </p:cNvSpPr>
          <p:nvPr/>
        </p:nvSpPr>
        <p:spPr bwMode="auto">
          <a:xfrm>
            <a:off x="6140450" y="3429000"/>
            <a:ext cx="1676400" cy="576263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5616" name="Rectangle 14"/>
          <p:cNvSpPr>
            <a:spLocks noChangeArrowheads="1"/>
          </p:cNvSpPr>
          <p:nvPr/>
        </p:nvSpPr>
        <p:spPr bwMode="auto">
          <a:xfrm>
            <a:off x="1111250" y="5446713"/>
            <a:ext cx="1676400" cy="504825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17" name="Rectangle 15"/>
          <p:cNvSpPr>
            <a:spLocks noChangeArrowheads="1"/>
          </p:cNvSpPr>
          <p:nvPr/>
        </p:nvSpPr>
        <p:spPr bwMode="auto">
          <a:xfrm>
            <a:off x="3625850" y="5413375"/>
            <a:ext cx="9782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18" name="Rectangle 16"/>
          <p:cNvSpPr>
            <a:spLocks noChangeArrowheads="1"/>
          </p:cNvSpPr>
          <p:nvPr/>
        </p:nvSpPr>
        <p:spPr bwMode="auto">
          <a:xfrm>
            <a:off x="6140450" y="5337175"/>
            <a:ext cx="1676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1339850" y="3500438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mic Sans MS" pitchFamily="66" charset="0"/>
              </a:rPr>
              <a:t>=  2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5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3854450" y="3500438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mic Sans MS" pitchFamily="66" charset="0"/>
              </a:rPr>
              <a:t>=  3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3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6292850" y="3508375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mic Sans MS" pitchFamily="66" charset="0"/>
              </a:rPr>
              <a:t>=  4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3</a:t>
            </a: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3609975" y="5429250"/>
            <a:ext cx="1676400" cy="504825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auto">
          <a:xfrm>
            <a:off x="6110288" y="5429250"/>
            <a:ext cx="1676400" cy="504825"/>
          </a:xfrm>
          <a:prstGeom prst="rect">
            <a:avLst/>
          </a:prstGeom>
          <a:solidFill>
            <a:srgbClr val="4D4D4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1263650" y="5494338"/>
            <a:ext cx="1143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>
                <a:solidFill>
                  <a:schemeClr val="bg1"/>
                </a:solidFill>
                <a:latin typeface="Comic Sans MS" pitchFamily="66" charset="0"/>
              </a:rPr>
              <a:t>=  5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3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778250" y="5465763"/>
            <a:ext cx="1514475" cy="4619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bg1"/>
                </a:solidFill>
                <a:latin typeface="Comic Sans MS" pitchFamily="66" charset="0"/>
              </a:rPr>
              <a:t>=  30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5</a:t>
            </a: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6292850" y="5465763"/>
            <a:ext cx="1447800" cy="4619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b="1">
                <a:solidFill>
                  <a:schemeClr val="bg1"/>
                </a:solidFill>
                <a:latin typeface="Comic Sans MS" pitchFamily="66" charset="0"/>
              </a:rPr>
              <a:t>=  40</a:t>
            </a:r>
            <a:r>
              <a:rPr lang="en-GB" sz="2400" b="1">
                <a:solidFill>
                  <a:schemeClr val="bg1"/>
                </a:solidFill>
                <a:latin typeface="Comic Sans MS" pitchFamily="66" charset="0"/>
                <a:sym typeface="Symbol" pitchFamily="18" charset="2"/>
              </a:rPr>
              <a:t>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3" grpId="0" autoUpdateAnimBg="0"/>
      <p:bldP spid="9236" grpId="0" autoUpdateAnimBg="0"/>
      <p:bldP spid="9237" grpId="0" autoUpdateAnimBg="0"/>
      <p:bldP spid="9238" grpId="0" autoUpdateAnimBg="0"/>
      <p:bldP spid="9240" grpId="0" autoUpdateAnimBg="0"/>
      <p:bldP spid="9241" grpId="0" autoUpdateAnimBg="0"/>
    </p:bldLst>
  </p:timing>
</p:sld>
</file>

<file path=ppt/theme/theme1.xml><?xml version="1.0" encoding="utf-8"?>
<a:theme xmlns:a="http://schemas.openxmlformats.org/drawingml/2006/main" name="Radial">
  <a:themeElements>
    <a:clrScheme name="Office Theme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1336</TotalTime>
  <Words>710</Words>
  <Application>Microsoft Office PowerPoint</Application>
  <PresentationFormat>On-screen Show (4:3)</PresentationFormat>
  <Paragraphs>196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Wingdings</vt:lpstr>
      <vt:lpstr>Times New Roman</vt:lpstr>
      <vt:lpstr>Arial Black</vt:lpstr>
      <vt:lpstr>Comic Sans MS</vt:lpstr>
      <vt:lpstr>Symbol</vt:lpstr>
      <vt:lpstr>Radial</vt:lpstr>
      <vt:lpstr>Microsoft Equation 3.0</vt:lpstr>
      <vt:lpstr>MathType 5.0 Equation</vt:lpstr>
      <vt:lpstr>Week 9 - Surds</vt:lpstr>
      <vt:lpstr>Contents</vt:lpstr>
      <vt:lpstr>Starter Questions(group work)</vt:lpstr>
      <vt:lpstr>What is a Surd ?</vt:lpstr>
      <vt:lpstr>Adding &amp; Subtracting Surds</vt:lpstr>
      <vt:lpstr>Multiplying Surds</vt:lpstr>
      <vt:lpstr>Simplifying Surds</vt:lpstr>
      <vt:lpstr>Have a go - </vt:lpstr>
      <vt:lpstr>Simplifying Surds</vt:lpstr>
      <vt:lpstr>Starter Questions</vt:lpstr>
      <vt:lpstr>Second Rule</vt:lpstr>
      <vt:lpstr>Rationalising  Surds</vt:lpstr>
      <vt:lpstr>Rationalising  Surds</vt:lpstr>
      <vt:lpstr>Rationalising  Surds</vt:lpstr>
      <vt:lpstr>Rationalising  Surds</vt:lpstr>
      <vt:lpstr>Rationalising  Surds</vt:lpstr>
      <vt:lpstr>Rationalise the Denominator</vt:lpstr>
      <vt:lpstr>Conjugate Pairs - Starter Questions</vt:lpstr>
      <vt:lpstr>Conjugate Pairs.</vt:lpstr>
      <vt:lpstr>Conjugate Pairs - Third Rule</vt:lpstr>
      <vt:lpstr>Rationalising Surds</vt:lpstr>
      <vt:lpstr>Rationalising Surds</vt:lpstr>
      <vt:lpstr>Rationalising the Denominator</vt:lpstr>
      <vt:lpstr>Trial and Improvement</vt:lpstr>
      <vt:lpstr>Trial and Improvement</vt:lpstr>
      <vt:lpstr>Trial and Improvement</vt:lpstr>
      <vt:lpstr>Session 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balkiess.fouly</cp:lastModifiedBy>
  <cp:revision>248</cp:revision>
  <cp:lastPrinted>1601-01-01T00:00:00Z</cp:lastPrinted>
  <dcterms:created xsi:type="dcterms:W3CDTF">1601-01-01T00:00:00Z</dcterms:created>
  <dcterms:modified xsi:type="dcterms:W3CDTF">2010-11-01T03:00:20Z</dcterms:modified>
</cp:coreProperties>
</file>